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65" r:id="rId4"/>
    <p:sldId id="258" r:id="rId5"/>
    <p:sldId id="259" r:id="rId6"/>
    <p:sldId id="268" r:id="rId7"/>
    <p:sldId id="303" r:id="rId8"/>
    <p:sldId id="304" r:id="rId9"/>
    <p:sldId id="305" r:id="rId10"/>
    <p:sldId id="262" r:id="rId11"/>
    <p:sldId id="261" r:id="rId12"/>
    <p:sldId id="308" r:id="rId13"/>
    <p:sldId id="306" r:id="rId14"/>
    <p:sldId id="310" r:id="rId15"/>
    <p:sldId id="263" r:id="rId16"/>
    <p:sldId id="307" r:id="rId17"/>
    <p:sldId id="322" r:id="rId18"/>
    <p:sldId id="311" r:id="rId19"/>
    <p:sldId id="312" r:id="rId20"/>
    <p:sldId id="315" r:id="rId21"/>
    <p:sldId id="323" r:id="rId22"/>
    <p:sldId id="318" r:id="rId23"/>
    <p:sldId id="313" r:id="rId24"/>
    <p:sldId id="320" r:id="rId25"/>
    <p:sldId id="319" r:id="rId26"/>
    <p:sldId id="321" r:id="rId2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A49B"/>
    <a:srgbClr val="F5F5F5"/>
    <a:srgbClr val="EEEEEE"/>
    <a:srgbClr val="775973"/>
    <a:srgbClr val="515151"/>
    <a:srgbClr val="4A3D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07" autoAdjust="0"/>
    <p:restoredTop sz="94707" autoAdjust="0"/>
  </p:normalViewPr>
  <p:slideViewPr>
    <p:cSldViewPr snapToGrid="0">
      <p:cViewPr varScale="1">
        <p:scale>
          <a:sx n="157" d="100"/>
          <a:sy n="157" d="100"/>
        </p:scale>
        <p:origin x="1104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E68C5-6E85-458D-9FCC-88B9397465A2}" type="datetimeFigureOut">
              <a:rPr lang="pl-PL" smtClean="0"/>
              <a:t>06.06.2020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5378F5-BDB5-462D-8E10-49C4C75001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4268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1951577"/>
          </a:xfrm>
        </p:spPr>
        <p:txBody>
          <a:bodyPr anchor="b" anchorCtr="0"/>
          <a:lstStyle>
            <a:lvl1pPr algn="ctr">
              <a:defRPr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pl-PL" dirty="0"/>
              <a:t>TYTUŁ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169511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PODTYTUŁ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C9908-02E0-4A8F-BBDC-97AF4B420089}" type="datetime1">
              <a:rPr lang="pl-PL" smtClean="0"/>
              <a:t>06.06.2020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Trójkąt prostokątny 11"/>
          <p:cNvSpPr/>
          <p:nvPr userDrawn="1"/>
        </p:nvSpPr>
        <p:spPr>
          <a:xfrm rot="5400000">
            <a:off x="0" y="0"/>
            <a:ext cx="2500009" cy="2500009"/>
          </a:xfrm>
          <a:prstGeom prst="rtTriangle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52933" cy="129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96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lko tytuł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07D5-F335-47D3-865C-EF4CC07A5C5A}" type="datetime1">
              <a:rPr lang="pl-PL" smtClean="0"/>
              <a:t>06.06.2020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6" name="Tytuł 1"/>
          <p:cNvSpPr txBox="1">
            <a:spLocks/>
          </p:cNvSpPr>
          <p:nvPr userDrawn="1"/>
        </p:nvSpPr>
        <p:spPr>
          <a:xfrm>
            <a:off x="0" y="1"/>
            <a:ext cx="10894979" cy="963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rgbClr val="4A3D53"/>
                </a:solidFill>
                <a:latin typeface="Geometr212 BkCn BT" panose="020B0603020204020204" pitchFamily="34" charset="0"/>
                <a:ea typeface="+mj-ea"/>
                <a:cs typeface="+mj-cs"/>
              </a:defRPr>
            </a:lvl1pPr>
          </a:lstStyle>
          <a:p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1" name="Tytuł 1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896443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42D4-19E1-4A80-9BCE-4DFFD53A2E31}" type="datetime1">
              <a:rPr lang="pl-PL" smtClean="0"/>
              <a:t>06.06.2020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11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2328289" y="2344725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3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27553" y="2178909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4" hasCustomPrompt="1"/>
          </p:nvPr>
        </p:nvSpPr>
        <p:spPr>
          <a:xfrm>
            <a:off x="2328289" y="392358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5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1027553" y="375776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6" hasCustomPrompt="1"/>
          </p:nvPr>
        </p:nvSpPr>
        <p:spPr>
          <a:xfrm>
            <a:off x="7957293" y="242903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7" name="Symbol zastępczy obrazu 11"/>
          <p:cNvSpPr>
            <a:spLocks noGrp="1"/>
          </p:cNvSpPr>
          <p:nvPr>
            <p:ph type="pic" sz="quarter" idx="17"/>
          </p:nvPr>
        </p:nvSpPr>
        <p:spPr>
          <a:xfrm>
            <a:off x="6656557" y="226321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0" name="Symbol zastępczy obrazu 11"/>
          <p:cNvSpPr>
            <a:spLocks noGrp="1"/>
          </p:cNvSpPr>
          <p:nvPr>
            <p:ph type="pic" sz="quarter" idx="18"/>
          </p:nvPr>
        </p:nvSpPr>
        <p:spPr>
          <a:xfrm>
            <a:off x="6656557" y="3734711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2" name="Symbol zastępczy tekstu 2"/>
          <p:cNvSpPr>
            <a:spLocks noGrp="1"/>
          </p:cNvSpPr>
          <p:nvPr>
            <p:ph type="body" idx="19" hasCustomPrompt="1"/>
          </p:nvPr>
        </p:nvSpPr>
        <p:spPr>
          <a:xfrm>
            <a:off x="7957293" y="3919889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</p:spTree>
    <p:extLst>
      <p:ext uri="{BB962C8B-B14F-4D97-AF65-F5344CB8AC3E}">
        <p14:creationId xmlns:p14="http://schemas.microsoft.com/office/powerpoint/2010/main" val="654813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FDE48-1781-4EF3-88AD-61538A5C2DCB}" type="datetime1">
              <a:rPr lang="pl-PL" smtClean="0"/>
              <a:t>06.06.2020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4603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1316B-2089-48D6-A718-F1CCBAF1729D}" type="datetime1">
              <a:rPr lang="pl-PL" smtClean="0"/>
              <a:t>06.06.2020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4241259"/>
            <a:ext cx="12192000" cy="107005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3729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sty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D173A-5869-4912-9344-F263B5184F59}" type="datetime1">
              <a:rPr lang="pl-PL" smtClean="0"/>
              <a:t>06.06.2020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5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858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6" name="Symbol zastępczy obrazu 11"/>
          <p:cNvSpPr>
            <a:spLocks noGrp="1"/>
          </p:cNvSpPr>
          <p:nvPr>
            <p:ph type="pic" sz="quarter" idx="14"/>
          </p:nvPr>
        </p:nvSpPr>
        <p:spPr>
          <a:xfrm>
            <a:off x="49720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7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88582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2" name="Symbol zastępczy tekstu 11"/>
          <p:cNvSpPr>
            <a:spLocks noGrp="1"/>
          </p:cNvSpPr>
          <p:nvPr>
            <p:ph type="body" sz="quarter" idx="16" hasCustomPrompt="1"/>
          </p:nvPr>
        </p:nvSpPr>
        <p:spPr>
          <a:xfrm>
            <a:off x="739775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8" name="Symbol zastępczy tekstu 11"/>
          <p:cNvSpPr>
            <a:spLocks noGrp="1"/>
          </p:cNvSpPr>
          <p:nvPr>
            <p:ph type="body" sz="quarter" idx="17" hasCustomPrompt="1"/>
          </p:nvPr>
        </p:nvSpPr>
        <p:spPr>
          <a:xfrm>
            <a:off x="46228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9" name="Symbol zastępczy tekstu 11"/>
          <p:cNvSpPr>
            <a:spLocks noGrp="1"/>
          </p:cNvSpPr>
          <p:nvPr>
            <p:ph type="body" sz="quarter" idx="18" hasCustomPrompt="1"/>
          </p:nvPr>
        </p:nvSpPr>
        <p:spPr>
          <a:xfrm>
            <a:off x="85090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20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185314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</p:spPr>
        <p:txBody>
          <a:bodyPr/>
          <a:lstStyle>
            <a:lvl1pPr marL="0" indent="0" algn="ctr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D6355-9CB0-4957-8547-5A1D339EA706}" type="datetime1">
              <a:rPr lang="pl-PL" smtClean="0"/>
              <a:t>06.06.2020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effectLst/>
        </p:spPr>
        <p:txBody>
          <a:bodyPr/>
          <a:lstStyle>
            <a:lvl1pPr marL="0" indent="0">
              <a:buNone/>
              <a:defRPr baseline="0">
                <a:solidFill>
                  <a:srgbClr val="775973"/>
                </a:solidFill>
                <a:effectLst/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55444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tuł i zawartoś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25CD-F578-4560-8EDB-CE50FA032DED}" type="datetime1">
              <a:rPr lang="pl-PL" smtClean="0"/>
              <a:t>06.06.2020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noFill/>
          <a:effectLst/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11906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lang="pl-PL" b="0" i="0" smtClean="0">
                <a:solidFill>
                  <a:schemeClr val="bg1"/>
                </a:solidFill>
                <a:effectLst/>
                <a:latin typeface="Geometr212 BkCn BT" panose="020B06030202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AAD71-DFC7-4B89-BD17-F9FDFBA14D73}" type="datetime1">
              <a:rPr lang="pl-PL" smtClean="0"/>
              <a:t>06.06.2020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945" y="-35491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07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1118679" y="1669913"/>
            <a:ext cx="9954639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1066800" y="1595335"/>
            <a:ext cx="10058400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Prostokąt 10"/>
          <p:cNvSpPr/>
          <p:nvPr userDrawn="1"/>
        </p:nvSpPr>
        <p:spPr>
          <a:xfrm>
            <a:off x="2841997" y="1595335"/>
            <a:ext cx="6478621" cy="301559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2892155" y="1111553"/>
            <a:ext cx="6378306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14" name="Symbol zastępczy tekstu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62637" y="2101781"/>
            <a:ext cx="8266721" cy="2421782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554625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78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388795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610360" y="2701045"/>
            <a:ext cx="6177065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558480" y="2626467"/>
            <a:ext cx="6241451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" y="1232337"/>
            <a:ext cx="12191999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345" y="123740"/>
            <a:ext cx="2195209" cy="1034019"/>
          </a:xfrm>
          <a:prstGeom prst="rect">
            <a:avLst/>
          </a:prstGeom>
        </p:spPr>
      </p:pic>
      <p:sp>
        <p:nvSpPr>
          <p:cNvPr id="12" name="Prostokąt 11"/>
          <p:cNvSpPr/>
          <p:nvPr userDrawn="1"/>
        </p:nvSpPr>
        <p:spPr>
          <a:xfrm>
            <a:off x="7299190" y="2701045"/>
            <a:ext cx="4285016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3"/>
          <p:cNvSpPr>
            <a:spLocks noGrp="1"/>
          </p:cNvSpPr>
          <p:nvPr>
            <p:ph type="pic" sz="quarter" idx="10"/>
          </p:nvPr>
        </p:nvSpPr>
        <p:spPr>
          <a:xfrm>
            <a:off x="7252485" y="2626468"/>
            <a:ext cx="4331503" cy="4027590"/>
          </a:xfrm>
          <a:solidFill>
            <a:srgbClr val="F5F5F5"/>
          </a:solidFill>
        </p:spPr>
        <p:txBody>
          <a:bodyPr/>
          <a:lstStyle/>
          <a:p>
            <a:r>
              <a:rPr lang="pl-PL"/>
              <a:t>Kliknij ikonę, aby dodać obraz</a:t>
            </a:r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1" hasCustomPrompt="1"/>
          </p:nvPr>
        </p:nvSpPr>
        <p:spPr>
          <a:xfrm>
            <a:off x="777875" y="2801938"/>
            <a:ext cx="5807075" cy="3676650"/>
          </a:xfrm>
        </p:spPr>
        <p:txBody>
          <a:bodyPr/>
          <a:lstStyle>
            <a:lvl1pPr marL="0" indent="0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335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DCAF-D6EF-4B21-8959-5090EE06A897}" type="datetime1">
              <a:rPr lang="pl-PL" smtClean="0"/>
              <a:t>06.06.2020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14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 userDrawn="1"/>
        </p:nvSpPr>
        <p:spPr>
          <a:xfrm>
            <a:off x="838200" y="1681163"/>
            <a:ext cx="10515600" cy="5176837"/>
          </a:xfrm>
          <a:prstGeom prst="rect">
            <a:avLst/>
          </a:prstGeom>
          <a:solidFill>
            <a:srgbClr val="F5F5F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2D095-DF59-4CEE-95DF-D441C177DD2F}" type="datetime1">
              <a:rPr lang="pl-PL" smtClean="0"/>
              <a:t>06.06.2020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79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/>
          <p:nvPr userDrawn="1"/>
        </p:nvSpPr>
        <p:spPr>
          <a:xfrm>
            <a:off x="0" y="0"/>
            <a:ext cx="5183188" cy="685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311286" y="-1"/>
            <a:ext cx="4460739" cy="205740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311286" y="1281002"/>
            <a:ext cx="4460739" cy="776397"/>
          </a:xfrm>
          <a:noFill/>
        </p:spPr>
        <p:txBody>
          <a:bodyPr anchor="b"/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0"/>
            <a:ext cx="7008812" cy="6858000"/>
          </a:xfrm>
          <a:noFill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 hasCustomPrompt="1"/>
          </p:nvPr>
        </p:nvSpPr>
        <p:spPr>
          <a:xfrm>
            <a:off x="311286" y="2057400"/>
            <a:ext cx="4460739" cy="4800600"/>
          </a:xfrm>
          <a:solidFill>
            <a:srgbClr val="F5F5F5"/>
          </a:solidFill>
        </p:spPr>
        <p:txBody>
          <a:bodyPr/>
          <a:lstStyle>
            <a:lvl1pPr marL="0" indent="0">
              <a:buNone/>
              <a:defRPr lang="pl-PL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9" name="Obraz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68" y="224480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27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1F562-6AC0-44DD-9AFE-8A898ED49012}" type="datetime1">
              <a:rPr lang="pl-PL" smtClean="0"/>
              <a:t>06.06.2020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7908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61" r:id="rId6"/>
    <p:sldLayoutId id="2147483653" r:id="rId7"/>
    <p:sldLayoutId id="2147483665" r:id="rId8"/>
    <p:sldLayoutId id="2147483657" r:id="rId9"/>
    <p:sldLayoutId id="2147483654" r:id="rId10"/>
    <p:sldLayoutId id="2147483662" r:id="rId11"/>
    <p:sldLayoutId id="2147483663" r:id="rId12"/>
    <p:sldLayoutId id="2147483664" r:id="rId13"/>
    <p:sldLayoutId id="2147483655" r:id="rId1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ulldogjob.pl/news/354-single-page-application-kontra-klasyczne-podejscie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l.reactjs.org/docs/faq-internals.html" TargetMode="External"/><Relationship Id="rId2" Type="http://schemas.openxmlformats.org/officeDocument/2006/relationships/hyperlink" Target="https://programmingwithmosh.com/react/react-virtual-dom-explained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pl.reactjs.org/docs/components-and-props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pl.reactjs.org/docs/introducing-jsx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pl.reactjs.org/docs/events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pl.reactjs.org/docs/refs-and-the-dom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pl.reactjs.org/docs/uncontrolled-components.html" TargetMode="External"/><Relationship Id="rId2" Type="http://schemas.openxmlformats.org/officeDocument/2006/relationships/hyperlink" Target="https://medium.com/@AndrewBonner2/controlled-components-in-react-920f3e795d87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pl.reactjs.org/docs/state-and-lifecycle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pl.reactjs.org/docs/react-api.html#reactmemo" TargetMode="External"/><Relationship Id="rId2" Type="http://schemas.openxmlformats.org/officeDocument/2006/relationships/hyperlink" Target="https://pl.reactjs.org/docs/react-api.html#reactpurecomponent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pl.reactjs.org/docs/higher-order-components.htm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pl.reactjs.org/docs/context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en/download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49043"/>
          </a:xfrm>
        </p:spPr>
        <p:txBody>
          <a:bodyPr anchor="ctr"/>
          <a:lstStyle/>
          <a:p>
            <a:r>
              <a:rPr lang="pl-PL" dirty="0"/>
              <a:t>JavaScript – </a:t>
            </a:r>
            <a:r>
              <a:rPr lang="pl-PL" dirty="0" err="1"/>
              <a:t>framework’i</a:t>
            </a:r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000397D8-4BDC-4995-9C0D-CB5620046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1826" y="6356350"/>
            <a:ext cx="5300870" cy="365125"/>
          </a:xfrm>
        </p:spPr>
        <p:txBody>
          <a:bodyPr/>
          <a:lstStyle/>
          <a:p>
            <a:r>
              <a:rPr lang="pl-PL" dirty="0"/>
              <a:t>Autor: 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3156560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Czym jest </a:t>
            </a:r>
            <a:r>
              <a:rPr lang="pl-PL" dirty="0" err="1"/>
              <a:t>Webpack</a:t>
            </a:r>
            <a:r>
              <a:rPr lang="pl-PL" dirty="0"/>
              <a:t>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/>
          <a:lstStyle/>
          <a:p>
            <a:pPr algn="l"/>
            <a:r>
              <a:rPr lang="en-GB" dirty="0"/>
              <a:t>Jest to </a:t>
            </a:r>
            <a:r>
              <a:rPr lang="en-GB" dirty="0" err="1"/>
              <a:t>najpopularniejsze</a:t>
            </a:r>
            <a:r>
              <a:rPr lang="en-GB" dirty="0"/>
              <a:t> </a:t>
            </a:r>
            <a:r>
              <a:rPr lang="en-GB" dirty="0" err="1"/>
              <a:t>narzędzie</a:t>
            </a:r>
            <a:r>
              <a:rPr lang="en-GB" dirty="0"/>
              <a:t> </a:t>
            </a:r>
            <a:r>
              <a:rPr lang="en-GB" dirty="0" err="1"/>
              <a:t>typu</a:t>
            </a:r>
            <a:r>
              <a:rPr lang="en-GB" dirty="0"/>
              <a:t> - </a:t>
            </a:r>
            <a:r>
              <a:rPr lang="en-GB" b="1" dirty="0"/>
              <a:t>bundler</a:t>
            </a:r>
            <a:r>
              <a:rPr lang="en-GB" dirty="0"/>
              <a:t>, </a:t>
            </a:r>
            <a:r>
              <a:rPr lang="en-GB" dirty="0" err="1"/>
              <a:t>używany</a:t>
            </a:r>
            <a:r>
              <a:rPr lang="en-GB" dirty="0"/>
              <a:t> w </a:t>
            </a:r>
            <a:r>
              <a:rPr lang="en-GB" dirty="0" err="1"/>
              <a:t>projektach</a:t>
            </a:r>
            <a:r>
              <a:rPr lang="en-GB" dirty="0"/>
              <a:t> JavaScript.</a:t>
            </a:r>
          </a:p>
          <a:p>
            <a:pPr algn="l"/>
            <a:endParaRPr lang="pl-PL" dirty="0"/>
          </a:p>
          <a:p>
            <a:pPr algn="l"/>
            <a:r>
              <a:rPr lang="en-GB" dirty="0" err="1"/>
              <a:t>Potrafi</a:t>
            </a:r>
            <a:r>
              <a:rPr lang="en-GB" dirty="0"/>
              <a:t> on np. </a:t>
            </a:r>
            <a:r>
              <a:rPr lang="en-GB" dirty="0" err="1"/>
              <a:t>spakować</a:t>
            </a:r>
            <a:r>
              <a:rPr lang="en-GB" dirty="0"/>
              <a:t> </a:t>
            </a:r>
            <a:r>
              <a:rPr lang="en-GB" dirty="0" err="1"/>
              <a:t>wiele</a:t>
            </a:r>
            <a:r>
              <a:rPr lang="en-GB" dirty="0"/>
              <a:t> </a:t>
            </a:r>
            <a:r>
              <a:rPr lang="en-GB" dirty="0" err="1"/>
              <a:t>różnych</a:t>
            </a:r>
            <a:r>
              <a:rPr lang="en-GB" dirty="0"/>
              <a:t> </a:t>
            </a:r>
            <a:r>
              <a:rPr lang="en-GB" dirty="0" err="1"/>
              <a:t>typów</a:t>
            </a:r>
            <a:r>
              <a:rPr lang="en-GB" dirty="0"/>
              <a:t> </a:t>
            </a:r>
            <a:r>
              <a:rPr lang="en-GB" dirty="0" err="1"/>
              <a:t>zasobów</a:t>
            </a:r>
            <a:r>
              <a:rPr lang="en-GB" dirty="0"/>
              <a:t> do </a:t>
            </a:r>
            <a:r>
              <a:rPr lang="en-GB" dirty="0" err="1"/>
              <a:t>jednego</a:t>
            </a:r>
            <a:r>
              <a:rPr lang="en-GB" dirty="0"/>
              <a:t> </a:t>
            </a:r>
            <a:r>
              <a:rPr lang="en-GB" dirty="0" err="1"/>
              <a:t>wynikowego</a:t>
            </a:r>
            <a:r>
              <a:rPr lang="en-GB" dirty="0"/>
              <a:t> </a:t>
            </a:r>
            <a:r>
              <a:rPr lang="en-GB" dirty="0" err="1"/>
              <a:t>pliku</a:t>
            </a:r>
            <a:r>
              <a:rPr lang="en-GB" dirty="0"/>
              <a:t>.</a:t>
            </a:r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1429954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Czym jest </a:t>
            </a:r>
            <a:r>
              <a:rPr lang="en-GB" dirty="0"/>
              <a:t>Single Page Application?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/>
          <a:lstStyle/>
          <a:p>
            <a:pPr algn="l"/>
            <a:r>
              <a:rPr lang="en-GB" b="1" dirty="0"/>
              <a:t>Single Page Application </a:t>
            </a:r>
            <a:r>
              <a:rPr lang="en-GB" dirty="0"/>
              <a:t>to </a:t>
            </a:r>
            <a:r>
              <a:rPr lang="en-GB" dirty="0" err="1"/>
              <a:t>technologia</a:t>
            </a:r>
            <a:r>
              <a:rPr lang="en-GB" dirty="0"/>
              <a:t>, </a:t>
            </a:r>
            <a:r>
              <a:rPr lang="en-GB" dirty="0" err="1"/>
              <a:t>która</a:t>
            </a:r>
            <a:r>
              <a:rPr lang="en-GB" dirty="0"/>
              <a:t> </a:t>
            </a:r>
            <a:r>
              <a:rPr lang="en-GB" dirty="0" err="1"/>
              <a:t>pozwala</a:t>
            </a:r>
            <a:r>
              <a:rPr lang="en-GB" dirty="0"/>
              <a:t> </a:t>
            </a:r>
            <a:r>
              <a:rPr lang="en-GB" dirty="0" err="1"/>
              <a:t>wyświetlać</a:t>
            </a:r>
            <a:r>
              <a:rPr lang="en-GB" dirty="0"/>
              <a:t> </a:t>
            </a:r>
            <a:r>
              <a:rPr lang="en-GB" dirty="0" err="1"/>
              <a:t>poszczególne</a:t>
            </a:r>
            <a:r>
              <a:rPr lang="en-GB" dirty="0"/>
              <a:t> </a:t>
            </a:r>
            <a:r>
              <a:rPr lang="en-GB" dirty="0" err="1"/>
              <a:t>elementy</a:t>
            </a:r>
            <a:r>
              <a:rPr lang="en-GB" dirty="0"/>
              <a:t> </a:t>
            </a:r>
            <a:r>
              <a:rPr lang="en-GB" dirty="0" err="1"/>
              <a:t>strony</a:t>
            </a:r>
            <a:r>
              <a:rPr lang="en-GB" dirty="0"/>
              <a:t>, bez </a:t>
            </a:r>
            <a:r>
              <a:rPr lang="en-GB" dirty="0" err="1"/>
              <a:t>potrzeby</a:t>
            </a:r>
            <a:r>
              <a:rPr lang="en-GB" dirty="0"/>
              <a:t> </a:t>
            </a:r>
            <a:r>
              <a:rPr lang="en-GB" dirty="0" err="1"/>
              <a:t>ponownego</a:t>
            </a:r>
            <a:r>
              <a:rPr lang="en-GB" dirty="0"/>
              <a:t> </a:t>
            </a:r>
            <a:r>
              <a:rPr lang="en-GB" dirty="0" err="1"/>
              <a:t>załadowania</a:t>
            </a:r>
            <a:r>
              <a:rPr lang="en-GB" dirty="0"/>
              <a:t> </a:t>
            </a:r>
            <a:r>
              <a:rPr lang="en-GB" dirty="0" err="1"/>
              <a:t>całej</a:t>
            </a:r>
            <a:r>
              <a:rPr lang="en-GB" dirty="0"/>
              <a:t> </a:t>
            </a:r>
            <a:r>
              <a:rPr lang="en-GB" dirty="0" err="1"/>
              <a:t>strony</a:t>
            </a:r>
            <a:r>
              <a:rPr lang="en-GB" dirty="0"/>
              <a:t>.</a:t>
            </a:r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3776812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Single </a:t>
            </a:r>
            <a:r>
              <a:rPr lang="pl-PL" dirty="0" err="1"/>
              <a:t>Page</a:t>
            </a:r>
            <a:r>
              <a:rPr lang="pl-PL" dirty="0"/>
              <a:t> Application vs Multi </a:t>
            </a:r>
            <a:r>
              <a:rPr lang="pl-PL" dirty="0" err="1"/>
              <a:t>Page</a:t>
            </a:r>
            <a:r>
              <a:rPr lang="pl-PL" dirty="0"/>
              <a:t> Application</a:t>
            </a:r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491F04-DDCE-1840-B08E-EE21C5FEE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574" y="1167836"/>
            <a:ext cx="11542614" cy="5188514"/>
          </a:xfrm>
        </p:spPr>
        <p:txBody>
          <a:bodyPr>
            <a:noAutofit/>
          </a:bodyPr>
          <a:lstStyle/>
          <a:p>
            <a:pPr algn="l"/>
            <a:r>
              <a:rPr lang="en-PL" dirty="0"/>
              <a:t>Główne różnice:</a:t>
            </a:r>
          </a:p>
          <a:p>
            <a:pPr algn="l"/>
            <a:r>
              <a:rPr lang="en-GB" dirty="0"/>
              <a:t>-    S</a:t>
            </a:r>
            <a:r>
              <a:rPr lang="en-PL" dirty="0"/>
              <a:t>posób działania</a:t>
            </a:r>
          </a:p>
          <a:p>
            <a:pPr marL="342900" indent="-342900" algn="l">
              <a:buFontTx/>
              <a:buChar char="-"/>
            </a:pPr>
            <a:r>
              <a:rPr lang="en-GB" dirty="0"/>
              <a:t>W</a:t>
            </a:r>
            <a:r>
              <a:rPr lang="en-PL" dirty="0"/>
              <a:t>ydajność</a:t>
            </a:r>
          </a:p>
          <a:p>
            <a:pPr marL="342900" indent="-342900" algn="l">
              <a:buFontTx/>
              <a:buChar char="-"/>
            </a:pPr>
            <a:r>
              <a:rPr lang="en-PL" dirty="0"/>
              <a:t>Architektura</a:t>
            </a:r>
          </a:p>
          <a:p>
            <a:pPr marL="342900" indent="-342900" algn="l">
              <a:buFontTx/>
              <a:buChar char="-"/>
            </a:pPr>
            <a:r>
              <a:rPr lang="en-PL" dirty="0"/>
              <a:t>SEO</a:t>
            </a:r>
          </a:p>
          <a:p>
            <a:pPr marL="342900" indent="-342900" algn="l">
              <a:buFontTx/>
              <a:buChar char="-"/>
            </a:pPr>
            <a:endParaRPr lang="en-PL" dirty="0"/>
          </a:p>
          <a:p>
            <a:pPr algn="l"/>
            <a:endParaRPr lang="en-GB" dirty="0">
              <a:solidFill>
                <a:srgbClr val="0563C1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endParaRPr lang="en-GB" dirty="0">
              <a:solidFill>
                <a:srgbClr val="0563C1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r>
              <a:rPr lang="en-GB" dirty="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https://bulldogjob.pl/news/354-single-page-application-kontra-klasyczne-podejscie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3244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2804160"/>
            <a:ext cx="11197046" cy="3473255"/>
          </a:xfrm>
        </p:spPr>
        <p:txBody>
          <a:bodyPr>
            <a:normAutofit/>
          </a:bodyPr>
          <a:lstStyle/>
          <a:p>
            <a:r>
              <a:rPr lang="pl-PL" sz="3600" b="1" dirty="0" err="1">
                <a:solidFill>
                  <a:srgbClr val="775973"/>
                </a:solidFill>
              </a:rPr>
              <a:t>React</a:t>
            </a:r>
            <a:r>
              <a:rPr lang="pl-PL" sz="3600" b="1" dirty="0">
                <a:solidFill>
                  <a:srgbClr val="775973"/>
                </a:solidFill>
              </a:rPr>
              <a:t> + </a:t>
            </a:r>
            <a:r>
              <a:rPr lang="pl-PL" sz="3600" b="1" dirty="0" err="1">
                <a:solidFill>
                  <a:srgbClr val="775973"/>
                </a:solidFill>
              </a:rPr>
              <a:t>Create</a:t>
            </a:r>
            <a:r>
              <a:rPr lang="pl-PL" sz="3600" b="1" dirty="0">
                <a:solidFill>
                  <a:srgbClr val="775973"/>
                </a:solidFill>
              </a:rPr>
              <a:t> </a:t>
            </a:r>
            <a:r>
              <a:rPr lang="pl-PL" sz="3600" b="1" dirty="0" err="1">
                <a:solidFill>
                  <a:srgbClr val="775973"/>
                </a:solidFill>
              </a:rPr>
              <a:t>React</a:t>
            </a:r>
            <a:r>
              <a:rPr lang="pl-PL" sz="3600" b="1" dirty="0">
                <a:solidFill>
                  <a:srgbClr val="775973"/>
                </a:solidFill>
              </a:rPr>
              <a:t> </a:t>
            </a:r>
            <a:r>
              <a:rPr lang="pl-PL" sz="3600" b="1" dirty="0" err="1">
                <a:solidFill>
                  <a:srgbClr val="775973"/>
                </a:solidFill>
              </a:rPr>
              <a:t>App</a:t>
            </a:r>
            <a:endParaRPr lang="pl-PL" sz="3600" b="1" dirty="0">
              <a:solidFill>
                <a:srgbClr val="775973"/>
              </a:solidFill>
            </a:endParaRPr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288066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Virtual DOM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Jest to </a:t>
            </a:r>
            <a:r>
              <a:rPr lang="en-GB" dirty="0" err="1"/>
              <a:t>wirtualna</a:t>
            </a:r>
            <a:r>
              <a:rPr lang="en-GB" dirty="0"/>
              <a:t> </a:t>
            </a:r>
            <a:r>
              <a:rPr lang="en-GB" dirty="0" err="1"/>
              <a:t>instancja</a:t>
            </a:r>
            <a:r>
              <a:rPr lang="en-GB" dirty="0"/>
              <a:t> </a:t>
            </a:r>
            <a:r>
              <a:rPr lang="en-GB" dirty="0" err="1"/>
              <a:t>całego</a:t>
            </a:r>
            <a:r>
              <a:rPr lang="en-GB" dirty="0"/>
              <a:t> </a:t>
            </a:r>
            <a:r>
              <a:rPr lang="en-GB" dirty="0" err="1"/>
              <a:t>drzewa</a:t>
            </a:r>
            <a:r>
              <a:rPr lang="en-GB" dirty="0"/>
              <a:t> DOM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 err="1"/>
              <a:t>Przy</a:t>
            </a:r>
            <a:r>
              <a:rPr lang="en-GB" dirty="0"/>
              <a:t> </a:t>
            </a:r>
            <a:r>
              <a:rPr lang="en-GB" dirty="0" err="1"/>
              <a:t>zmianie</a:t>
            </a:r>
            <a:r>
              <a:rPr lang="en-GB" dirty="0"/>
              <a:t> </a:t>
            </a:r>
            <a:r>
              <a:rPr lang="en-GB" dirty="0" err="1"/>
              <a:t>porównywane</a:t>
            </a:r>
            <a:r>
              <a:rPr lang="en-GB" dirty="0"/>
              <a:t> </a:t>
            </a:r>
            <a:r>
              <a:rPr lang="en-GB" dirty="0" err="1"/>
              <a:t>są</a:t>
            </a:r>
            <a:r>
              <a:rPr lang="en-GB" dirty="0"/>
              <a:t> </a:t>
            </a:r>
            <a:r>
              <a:rPr lang="en-GB" dirty="0" err="1"/>
              <a:t>zmiany</a:t>
            </a:r>
            <a:r>
              <a:rPr lang="en-GB" dirty="0"/>
              <a:t> i </a:t>
            </a:r>
            <a:r>
              <a:rPr lang="en-GB" dirty="0" err="1"/>
              <a:t>wyszukiwane</a:t>
            </a:r>
            <a:r>
              <a:rPr lang="en-GB" dirty="0"/>
              <a:t> </a:t>
            </a:r>
            <a:r>
              <a:rPr lang="en-GB" dirty="0" err="1"/>
              <a:t>konkretne</a:t>
            </a:r>
            <a:r>
              <a:rPr lang="en-GB" dirty="0"/>
              <a:t> element</a:t>
            </a:r>
          </a:p>
          <a:p>
            <a:pPr algn="l"/>
            <a:endParaRPr lang="en-GB" dirty="0"/>
          </a:p>
          <a:p>
            <a:pPr algn="l"/>
            <a:endParaRPr lang="en-GB" dirty="0">
              <a:hlinkClick r:id="rId2"/>
            </a:endParaRPr>
          </a:p>
          <a:p>
            <a:pPr algn="l"/>
            <a:endParaRPr lang="en-GB" dirty="0">
              <a:hlinkClick r:id="rId2"/>
            </a:endParaRPr>
          </a:p>
          <a:p>
            <a:pPr algn="l"/>
            <a:endParaRPr lang="en-GB" dirty="0">
              <a:hlinkClick r:id="rId2"/>
            </a:endParaRPr>
          </a:p>
          <a:p>
            <a:pPr algn="l"/>
            <a:endParaRPr lang="en-GB" dirty="0">
              <a:hlinkClick r:id="rId2"/>
            </a:endParaRPr>
          </a:p>
          <a:p>
            <a:pPr algn="l"/>
            <a:r>
              <a:rPr lang="en-GB" dirty="0">
                <a:hlinkClick r:id="rId2"/>
              </a:rPr>
              <a:t>https://programmingwithmosh.com/react/react-virtual-dom-explained/</a:t>
            </a:r>
            <a:endParaRPr lang="en-GB" dirty="0"/>
          </a:p>
          <a:p>
            <a:pPr algn="l"/>
            <a:r>
              <a:rPr lang="en-GB" dirty="0">
                <a:hlinkClick r:id="rId3"/>
              </a:rPr>
              <a:t>https://pl.reactjs.org/docs/faq-internals.html</a:t>
            </a:r>
            <a:endParaRPr lang="en-GB" dirty="0"/>
          </a:p>
          <a:p>
            <a:pPr marL="342900" indent="-342900" algn="l">
              <a:buFontTx/>
              <a:buChar char="-"/>
            </a:pPr>
            <a:endParaRPr lang="en-GB" sz="2000" dirty="0"/>
          </a:p>
          <a:p>
            <a:pPr marL="342900" indent="-342900" algn="l">
              <a:buFontTx/>
              <a:buChar char="-"/>
            </a:pPr>
            <a:endParaRPr lang="en-GB" sz="2000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4248464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Czym jest </a:t>
            </a:r>
            <a:r>
              <a:rPr lang="pl-PL" dirty="0" err="1"/>
              <a:t>React</a:t>
            </a:r>
            <a:r>
              <a:rPr lang="pl-PL" dirty="0"/>
              <a:t>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dirty="0" err="1"/>
              <a:t>biblioteka</a:t>
            </a:r>
            <a:r>
              <a:rPr lang="en-GB" dirty="0"/>
              <a:t> do </a:t>
            </a:r>
            <a:r>
              <a:rPr lang="en-GB" dirty="0" err="1"/>
              <a:t>budowania</a:t>
            </a:r>
            <a:r>
              <a:rPr lang="en-GB" dirty="0"/>
              <a:t> </a:t>
            </a:r>
            <a:r>
              <a:rPr lang="en-GB" dirty="0" err="1"/>
              <a:t>interfejsów</a:t>
            </a:r>
            <a:r>
              <a:rPr lang="en-GB" dirty="0"/>
              <a:t> </a:t>
            </a:r>
            <a:r>
              <a:rPr lang="en-GB" dirty="0" err="1"/>
              <a:t>użytkownika</a:t>
            </a:r>
            <a:endParaRPr lang="en-GB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dirty="0" err="1"/>
              <a:t>pozwala</a:t>
            </a:r>
            <a:r>
              <a:rPr lang="en-GB" dirty="0"/>
              <a:t> w </a:t>
            </a:r>
            <a:r>
              <a:rPr lang="en-GB" dirty="0" err="1"/>
              <a:t>łatwy</a:t>
            </a:r>
            <a:r>
              <a:rPr lang="en-GB" dirty="0"/>
              <a:t> </a:t>
            </a:r>
            <a:r>
              <a:rPr lang="en-GB" dirty="0" err="1"/>
              <a:t>sposób</a:t>
            </a:r>
            <a:r>
              <a:rPr lang="en-GB" dirty="0"/>
              <a:t> </a:t>
            </a:r>
            <a:r>
              <a:rPr lang="en-GB" dirty="0" err="1"/>
              <a:t>zbudować</a:t>
            </a:r>
            <a:r>
              <a:rPr lang="en-GB" dirty="0"/>
              <a:t> </a:t>
            </a:r>
            <a:r>
              <a:rPr lang="en-GB" dirty="0" err="1"/>
              <a:t>aplikację</a:t>
            </a:r>
            <a:r>
              <a:rPr lang="en-GB" dirty="0"/>
              <a:t> SPA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dirty="0" err="1"/>
              <a:t>nie</a:t>
            </a:r>
            <a:r>
              <a:rPr lang="en-GB" dirty="0"/>
              <a:t> jest </a:t>
            </a:r>
            <a:r>
              <a:rPr lang="en-GB" dirty="0" err="1"/>
              <a:t>framework'iem</a:t>
            </a:r>
            <a:r>
              <a:rPr lang="en-GB" dirty="0"/>
              <a:t> JavaScript</a:t>
            </a:r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2276778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Czym jest </a:t>
            </a:r>
            <a:r>
              <a:rPr lang="pl-PL" dirty="0" err="1"/>
              <a:t>Create</a:t>
            </a:r>
            <a:r>
              <a:rPr lang="pl-PL" dirty="0"/>
              <a:t> </a:t>
            </a:r>
            <a:r>
              <a:rPr lang="pl-PL" dirty="0" err="1"/>
              <a:t>React</a:t>
            </a:r>
            <a:r>
              <a:rPr lang="pl-PL" dirty="0"/>
              <a:t> </a:t>
            </a:r>
            <a:r>
              <a:rPr lang="pl-PL" dirty="0" err="1"/>
              <a:t>App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>
            <a:normAutofit/>
          </a:bodyPr>
          <a:lstStyle/>
          <a:p>
            <a:pPr algn="l"/>
            <a:r>
              <a:rPr lang="en-GB" b="1" dirty="0"/>
              <a:t>Create React App: </a:t>
            </a:r>
            <a:r>
              <a:rPr lang="en-GB" dirty="0"/>
              <a:t>to </a:t>
            </a:r>
            <a:r>
              <a:rPr lang="en-GB" dirty="0" err="1"/>
              <a:t>narzędzie</a:t>
            </a:r>
            <a:r>
              <a:rPr lang="en-GB" dirty="0"/>
              <a:t> (</a:t>
            </a:r>
            <a:r>
              <a:rPr lang="en-GB" dirty="0" err="1"/>
              <a:t>stworzone</a:t>
            </a:r>
            <a:r>
              <a:rPr lang="en-GB" dirty="0"/>
              <a:t> </a:t>
            </a:r>
            <a:r>
              <a:rPr lang="en-GB" dirty="0" err="1"/>
              <a:t>również</a:t>
            </a:r>
            <a:r>
              <a:rPr lang="en-GB" dirty="0"/>
              <a:t> </a:t>
            </a:r>
            <a:r>
              <a:rPr lang="en-GB" dirty="0" err="1"/>
              <a:t>przez</a:t>
            </a:r>
            <a:r>
              <a:rPr lang="en-GB" dirty="0"/>
              <a:t> </a:t>
            </a:r>
            <a:r>
              <a:rPr lang="en-GB" dirty="0" err="1"/>
              <a:t>programistów</a:t>
            </a:r>
            <a:r>
              <a:rPr lang="en-GB" dirty="0"/>
              <a:t> </a:t>
            </a:r>
            <a:r>
              <a:rPr lang="en-GB" dirty="0" err="1"/>
              <a:t>Facebooka</a:t>
            </a:r>
            <a:r>
              <a:rPr lang="en-GB" dirty="0"/>
              <a:t>), </a:t>
            </a:r>
            <a:r>
              <a:rPr lang="en-GB" dirty="0" err="1"/>
              <a:t>które</a:t>
            </a:r>
            <a:r>
              <a:rPr lang="en-GB" dirty="0"/>
              <a:t> </a:t>
            </a:r>
            <a:r>
              <a:rPr lang="en-GB" dirty="0" err="1"/>
              <a:t>zapewnia</a:t>
            </a:r>
            <a:r>
              <a:rPr lang="en-GB" dirty="0"/>
              <a:t> </a:t>
            </a:r>
            <a:r>
              <a:rPr lang="en-GB" dirty="0" err="1"/>
              <a:t>szybki</a:t>
            </a:r>
            <a:r>
              <a:rPr lang="en-GB" dirty="0"/>
              <a:t> start w </a:t>
            </a:r>
            <a:r>
              <a:rPr lang="en-GB" dirty="0" err="1"/>
              <a:t>tworzeniu</a:t>
            </a:r>
            <a:r>
              <a:rPr lang="en-GB" dirty="0"/>
              <a:t> </a:t>
            </a:r>
            <a:r>
              <a:rPr lang="en-GB" dirty="0" err="1"/>
              <a:t>aplikacji</a:t>
            </a:r>
            <a:r>
              <a:rPr lang="en-GB" dirty="0"/>
              <a:t> React-</a:t>
            </a:r>
            <a:r>
              <a:rPr lang="en-GB" dirty="0" err="1"/>
              <a:t>owej</a:t>
            </a:r>
            <a:r>
              <a:rPr lang="en-GB" dirty="0"/>
              <a:t>. </a:t>
            </a:r>
            <a:r>
              <a:rPr lang="en-GB" dirty="0" err="1"/>
              <a:t>Oszczędza</a:t>
            </a:r>
            <a:r>
              <a:rPr lang="en-GB" dirty="0"/>
              <a:t> to </a:t>
            </a:r>
            <a:r>
              <a:rPr lang="en-GB" dirty="0" err="1"/>
              <a:t>czasochłonnej</a:t>
            </a:r>
            <a:r>
              <a:rPr lang="en-GB" dirty="0"/>
              <a:t> </a:t>
            </a:r>
            <a:r>
              <a:rPr lang="en-GB" dirty="0" err="1"/>
              <a:t>konfiguracji</a:t>
            </a:r>
            <a:r>
              <a:rPr lang="en-GB" dirty="0"/>
              <a:t>. </a:t>
            </a:r>
            <a:r>
              <a:rPr lang="en-GB" dirty="0" err="1"/>
              <a:t>Wystarczy</a:t>
            </a:r>
            <a:r>
              <a:rPr lang="en-GB" dirty="0"/>
              <a:t> </a:t>
            </a:r>
            <a:r>
              <a:rPr lang="en-GB" dirty="0" err="1"/>
              <a:t>uruchomić</a:t>
            </a:r>
            <a:r>
              <a:rPr lang="en-GB" dirty="0"/>
              <a:t> </a:t>
            </a:r>
            <a:r>
              <a:rPr lang="en-GB" dirty="0" err="1"/>
              <a:t>jedno</a:t>
            </a:r>
            <a:r>
              <a:rPr lang="en-GB" dirty="0"/>
              <a:t> </a:t>
            </a:r>
            <a:r>
              <a:rPr lang="en-GB" dirty="0" err="1"/>
              <a:t>polecenie</a:t>
            </a:r>
            <a:r>
              <a:rPr lang="en-GB" dirty="0"/>
              <a:t>, a </a:t>
            </a:r>
            <a:r>
              <a:rPr lang="en-GB" dirty="0" err="1"/>
              <a:t>aplikacja</a:t>
            </a:r>
            <a:r>
              <a:rPr lang="en-GB" dirty="0"/>
              <a:t> Create React App </a:t>
            </a:r>
            <a:r>
              <a:rPr lang="en-GB" dirty="0" err="1"/>
              <a:t>skonfiguruje</a:t>
            </a:r>
            <a:r>
              <a:rPr lang="en-GB" dirty="0"/>
              <a:t> </a:t>
            </a:r>
            <a:r>
              <a:rPr lang="en-GB" dirty="0" err="1"/>
              <a:t>wszystkie</a:t>
            </a:r>
            <a:r>
              <a:rPr lang="en-GB" dirty="0"/>
              <a:t> </a:t>
            </a:r>
            <a:r>
              <a:rPr lang="en-GB" dirty="0" err="1"/>
              <a:t>narzędzia</a:t>
            </a:r>
            <a:r>
              <a:rPr lang="en-GB" dirty="0"/>
              <a:t> </a:t>
            </a:r>
            <a:r>
              <a:rPr lang="en-GB" dirty="0" err="1"/>
              <a:t>potrzebne</a:t>
            </a:r>
            <a:r>
              <a:rPr lang="en-GB" dirty="0"/>
              <a:t> do </a:t>
            </a:r>
            <a:r>
              <a:rPr lang="en-GB" dirty="0" err="1"/>
              <a:t>rozpoczęcia</a:t>
            </a:r>
            <a:r>
              <a:rPr lang="en-GB" dirty="0"/>
              <a:t> </a:t>
            </a:r>
            <a:r>
              <a:rPr lang="en-GB" dirty="0" err="1"/>
              <a:t>projektu</a:t>
            </a:r>
            <a:r>
              <a:rPr lang="en-GB" dirty="0"/>
              <a:t>.</a:t>
            </a:r>
          </a:p>
          <a:p>
            <a:pPr algn="l"/>
            <a:endParaRPr lang="en-GB" dirty="0"/>
          </a:p>
          <a:p>
            <a:pPr algn="l"/>
            <a:r>
              <a:rPr lang="en-GB" sz="2000" dirty="0" err="1"/>
              <a:t>Tworzenie</a:t>
            </a:r>
            <a:r>
              <a:rPr lang="en-GB" sz="2000" dirty="0"/>
              <a:t> </a:t>
            </a:r>
            <a:r>
              <a:rPr lang="en-GB" sz="2000" dirty="0" err="1"/>
              <a:t>projektu</a:t>
            </a:r>
            <a:r>
              <a:rPr lang="en-GB" sz="2000" dirty="0"/>
              <a:t>:</a:t>
            </a:r>
          </a:p>
          <a:p>
            <a:pPr algn="l"/>
            <a:endParaRPr lang="en-GB" dirty="0"/>
          </a:p>
          <a:p>
            <a:pPr algn="l"/>
            <a:endParaRPr lang="en-GB" sz="2000" dirty="0"/>
          </a:p>
          <a:p>
            <a:pPr algn="l"/>
            <a:r>
              <a:rPr lang="en-GB" sz="2000" dirty="0" err="1"/>
              <a:t>Uruchomienie</a:t>
            </a:r>
            <a:r>
              <a:rPr lang="en-GB" sz="2000" dirty="0"/>
              <a:t> </a:t>
            </a:r>
            <a:r>
              <a:rPr lang="en-GB" sz="2000" dirty="0" err="1"/>
              <a:t>aplikacji</a:t>
            </a:r>
            <a:r>
              <a:rPr lang="en-GB" sz="2000" dirty="0"/>
              <a:t>:</a:t>
            </a:r>
          </a:p>
          <a:p>
            <a:pPr algn="l"/>
            <a:endParaRPr lang="en-GB" sz="2000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15587D-7135-C54C-803B-6CB93BD65C0B}"/>
              </a:ext>
            </a:extLst>
          </p:cNvPr>
          <p:cNvSpPr/>
          <p:nvPr/>
        </p:nvSpPr>
        <p:spPr>
          <a:xfrm>
            <a:off x="240120" y="4267970"/>
            <a:ext cx="11709175" cy="3651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>
                <a:latin typeface="+mj-lt"/>
                <a:cs typeface="Arial" panose="020B0604020202020204" pitchFamily="34" charset="0"/>
              </a:rPr>
              <a:t>$ </a:t>
            </a:r>
            <a:r>
              <a:rPr lang="en-GB" sz="1400" dirty="0" err="1"/>
              <a:t>npx</a:t>
            </a:r>
            <a:r>
              <a:rPr lang="en-GB" sz="1400" dirty="0"/>
              <a:t> create-react-app my-new-app </a:t>
            </a:r>
            <a:endParaRPr lang="en-PL" sz="14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3B6A46-E7A1-3A4A-B60F-A86B5BCB7D99}"/>
              </a:ext>
            </a:extLst>
          </p:cNvPr>
          <p:cNvSpPr/>
          <p:nvPr/>
        </p:nvSpPr>
        <p:spPr>
          <a:xfrm>
            <a:off x="241410" y="5556145"/>
            <a:ext cx="11709175" cy="3651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>
                <a:latin typeface="+mj-lt"/>
                <a:cs typeface="Arial" panose="020B0604020202020204" pitchFamily="34" charset="0"/>
              </a:rPr>
              <a:t>$ </a:t>
            </a:r>
            <a:r>
              <a:rPr lang="en-GB" sz="1400" dirty="0" err="1"/>
              <a:t>npm</a:t>
            </a:r>
            <a:r>
              <a:rPr lang="en-GB" sz="1400" dirty="0"/>
              <a:t> start</a:t>
            </a:r>
            <a:endParaRPr lang="en-PL" sz="14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431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Komponenty klasowe i funkcyjne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 err="1"/>
              <a:t>Komponenty</a:t>
            </a:r>
            <a:r>
              <a:rPr lang="en-GB" dirty="0"/>
              <a:t> </a:t>
            </a:r>
            <a:r>
              <a:rPr lang="en-GB" dirty="0" err="1"/>
              <a:t>klasowe</a:t>
            </a:r>
            <a:r>
              <a:rPr lang="en-GB" dirty="0"/>
              <a:t> </a:t>
            </a:r>
            <a:r>
              <a:rPr lang="en-GB" dirty="0" err="1"/>
              <a:t>tworzymy</a:t>
            </a:r>
            <a:r>
              <a:rPr lang="en-GB" dirty="0"/>
              <a:t> </a:t>
            </a:r>
            <a:r>
              <a:rPr lang="en-GB" dirty="0" err="1"/>
              <a:t>gdy</a:t>
            </a:r>
            <a:r>
              <a:rPr lang="en-GB" dirty="0"/>
              <a:t> </a:t>
            </a:r>
            <a:r>
              <a:rPr lang="en-GB" dirty="0" err="1"/>
              <a:t>potrzebujemy</a:t>
            </a:r>
            <a:r>
              <a:rPr lang="en-GB" dirty="0"/>
              <a:t> </a:t>
            </a:r>
            <a:r>
              <a:rPr lang="en-GB" dirty="0" err="1"/>
              <a:t>manipulować</a:t>
            </a:r>
            <a:r>
              <a:rPr lang="en-GB" dirty="0"/>
              <a:t> </a:t>
            </a:r>
            <a:r>
              <a:rPr lang="en-GB" dirty="0" err="1"/>
              <a:t>stanem</a:t>
            </a:r>
            <a:r>
              <a:rPr lang="en-GB" dirty="0"/>
              <a:t> </a:t>
            </a:r>
            <a:r>
              <a:rPr lang="en-GB" dirty="0" err="1"/>
              <a:t>komponentu</a:t>
            </a:r>
            <a:r>
              <a:rPr lang="en-GB" dirty="0"/>
              <a:t> </a:t>
            </a:r>
            <a:r>
              <a:rPr lang="en-GB" dirty="0" err="1"/>
              <a:t>lub</a:t>
            </a:r>
            <a:r>
              <a:rPr lang="en-GB" dirty="0"/>
              <a:t> </a:t>
            </a:r>
            <a:r>
              <a:rPr lang="en-GB" dirty="0" err="1"/>
              <a:t>jego</a:t>
            </a:r>
            <a:r>
              <a:rPr lang="en-GB" dirty="0"/>
              <a:t> </a:t>
            </a:r>
            <a:r>
              <a:rPr lang="en-GB" dirty="0" err="1"/>
              <a:t>cyklem</a:t>
            </a:r>
            <a:r>
              <a:rPr lang="en-GB" dirty="0"/>
              <a:t> </a:t>
            </a:r>
            <a:r>
              <a:rPr lang="en-GB" dirty="0" err="1"/>
              <a:t>życia</a:t>
            </a:r>
            <a:endParaRPr lang="en-GB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 err="1"/>
              <a:t>Komponenty</a:t>
            </a:r>
            <a:r>
              <a:rPr lang="en-GB" dirty="0"/>
              <a:t> </a:t>
            </a:r>
            <a:r>
              <a:rPr lang="en-GB" dirty="0" err="1"/>
              <a:t>funkcyjne</a:t>
            </a:r>
            <a:r>
              <a:rPr lang="en-GB" dirty="0"/>
              <a:t> </a:t>
            </a:r>
            <a:r>
              <a:rPr lang="en-GB" dirty="0" err="1"/>
              <a:t>są</a:t>
            </a:r>
            <a:r>
              <a:rPr lang="en-GB" dirty="0"/>
              <a:t> to z </a:t>
            </a:r>
            <a:r>
              <a:rPr lang="en-GB" dirty="0" err="1"/>
              <a:t>reguły</a:t>
            </a:r>
            <a:r>
              <a:rPr lang="en-GB" dirty="0"/>
              <a:t> </a:t>
            </a:r>
            <a:r>
              <a:rPr lang="en-GB" dirty="0" err="1"/>
              <a:t>proste</a:t>
            </a:r>
            <a:r>
              <a:rPr lang="en-GB" dirty="0"/>
              <a:t> </a:t>
            </a:r>
            <a:r>
              <a:rPr lang="en-GB" dirty="0" err="1"/>
              <a:t>komponenty</a:t>
            </a:r>
            <a:r>
              <a:rPr lang="en-GB" dirty="0"/>
              <a:t> </a:t>
            </a:r>
            <a:r>
              <a:rPr lang="en-GB" dirty="0" err="1"/>
              <a:t>pozbawione</a:t>
            </a:r>
            <a:r>
              <a:rPr lang="en-GB" dirty="0"/>
              <a:t> </a:t>
            </a:r>
            <a:r>
              <a:rPr lang="en-GB" dirty="0" err="1"/>
              <a:t>skomplikowanej</a:t>
            </a:r>
            <a:r>
              <a:rPr lang="en-GB" dirty="0"/>
              <a:t> </a:t>
            </a:r>
            <a:r>
              <a:rPr lang="en-GB" dirty="0" err="1"/>
              <a:t>logi</a:t>
            </a:r>
            <a:r>
              <a:rPr lang="en-GB" dirty="0"/>
              <a:t>, </a:t>
            </a:r>
            <a:r>
              <a:rPr lang="en-GB" dirty="0" err="1"/>
              <a:t>których</a:t>
            </a:r>
            <a:r>
              <a:rPr lang="en-GB" dirty="0"/>
              <a:t> </a:t>
            </a:r>
            <a:r>
              <a:rPr lang="en-GB" dirty="0" err="1"/>
              <a:t>zadaniem</a:t>
            </a:r>
            <a:r>
              <a:rPr lang="en-GB" dirty="0"/>
              <a:t> jest </a:t>
            </a:r>
            <a:r>
              <a:rPr lang="en-GB" dirty="0" err="1"/>
              <a:t>wyświetlenie</a:t>
            </a:r>
            <a:r>
              <a:rPr lang="en-GB" dirty="0"/>
              <a:t> </a:t>
            </a:r>
            <a:r>
              <a:rPr lang="en-GB" dirty="0" err="1"/>
              <a:t>interfejsu</a:t>
            </a:r>
            <a:endParaRPr lang="en-GB" dirty="0"/>
          </a:p>
          <a:p>
            <a:pPr algn="l"/>
            <a:endParaRPr lang="en-GB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GB" dirty="0"/>
          </a:p>
          <a:p>
            <a:pPr algn="l"/>
            <a:endParaRPr lang="en-GB" dirty="0"/>
          </a:p>
          <a:p>
            <a:pPr algn="l"/>
            <a:r>
              <a:rPr lang="en-GB" dirty="0">
                <a:hlinkClick r:id="rId2"/>
              </a:rPr>
              <a:t>https://pl.reactjs.org/docs/components-and-props.html</a:t>
            </a:r>
            <a:endParaRPr lang="en-GB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22953080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JSX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Jest to </a:t>
            </a:r>
            <a:r>
              <a:rPr lang="en-GB" dirty="0" err="1"/>
              <a:t>składnia</a:t>
            </a:r>
            <a:r>
              <a:rPr lang="en-GB" dirty="0"/>
              <a:t> </a:t>
            </a:r>
            <a:r>
              <a:rPr lang="en-GB" dirty="0" err="1"/>
              <a:t>wykorzystywana</a:t>
            </a:r>
            <a:r>
              <a:rPr lang="en-GB" dirty="0"/>
              <a:t> </a:t>
            </a:r>
            <a:r>
              <a:rPr lang="en-GB" dirty="0" err="1"/>
              <a:t>przez</a:t>
            </a:r>
            <a:r>
              <a:rPr lang="en-GB" dirty="0"/>
              <a:t> </a:t>
            </a:r>
            <a:r>
              <a:rPr lang="en-GB" dirty="0" err="1"/>
              <a:t>bibliotekę</a:t>
            </a:r>
            <a:r>
              <a:rPr lang="en-GB" dirty="0"/>
              <a:t> </a:t>
            </a:r>
            <a:r>
              <a:rPr lang="en-GB" dirty="0" err="1"/>
              <a:t>React.js</a:t>
            </a:r>
            <a:r>
              <a:rPr lang="en-GB" dirty="0"/>
              <a:t> </a:t>
            </a:r>
            <a:r>
              <a:rPr lang="en-GB" dirty="0" err="1"/>
              <a:t>która</a:t>
            </a:r>
            <a:r>
              <a:rPr lang="en-GB" dirty="0"/>
              <a:t> jest </a:t>
            </a:r>
            <a:r>
              <a:rPr lang="en-GB" dirty="0" err="1"/>
              <a:t>kompilowana</a:t>
            </a:r>
            <a:r>
              <a:rPr lang="en-GB" dirty="0"/>
              <a:t> do </a:t>
            </a:r>
            <a:r>
              <a:rPr lang="en-GB" dirty="0" err="1"/>
              <a:t>JavaScript’u</a:t>
            </a:r>
            <a:r>
              <a:rPr lang="en-GB" dirty="0"/>
              <a:t> za </a:t>
            </a:r>
            <a:r>
              <a:rPr lang="en-GB" dirty="0" err="1"/>
              <a:t>pomocą</a:t>
            </a:r>
            <a:r>
              <a:rPr lang="en-GB" dirty="0"/>
              <a:t> </a:t>
            </a:r>
            <a:r>
              <a:rPr lang="en-GB" dirty="0" err="1"/>
              <a:t>takich</a:t>
            </a:r>
            <a:r>
              <a:rPr lang="en-GB" dirty="0"/>
              <a:t> </a:t>
            </a:r>
            <a:r>
              <a:rPr lang="en-GB" dirty="0" err="1"/>
              <a:t>narzędzi</a:t>
            </a:r>
            <a:r>
              <a:rPr lang="en-GB" dirty="0"/>
              <a:t> </a:t>
            </a:r>
            <a:r>
              <a:rPr lang="en-GB" dirty="0" err="1"/>
              <a:t>jak</a:t>
            </a:r>
            <a:r>
              <a:rPr lang="en-GB" dirty="0"/>
              <a:t> Webpack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 err="1"/>
              <a:t>Ułatwia</a:t>
            </a:r>
            <a:r>
              <a:rPr lang="en-GB" dirty="0"/>
              <a:t> </a:t>
            </a:r>
            <a:r>
              <a:rPr lang="en-GB" dirty="0" err="1"/>
              <a:t>tworzenie</a:t>
            </a:r>
            <a:r>
              <a:rPr lang="en-GB" dirty="0"/>
              <a:t> </a:t>
            </a:r>
            <a:r>
              <a:rPr lang="en-GB" dirty="0" err="1"/>
              <a:t>elementów</a:t>
            </a:r>
            <a:r>
              <a:rPr lang="en-GB" dirty="0"/>
              <a:t> DOM</a:t>
            </a:r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r>
              <a:rPr lang="en-GB" dirty="0">
                <a:hlinkClick r:id="rId2"/>
              </a:rPr>
              <a:t>https://pl.reactjs.org/docs/introducing-jsx.html</a:t>
            </a:r>
            <a:endParaRPr lang="en-GB" dirty="0"/>
          </a:p>
          <a:p>
            <a:pPr algn="l"/>
            <a:endParaRPr lang="en-GB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1767473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Zdarzenia </a:t>
            </a:r>
            <a:r>
              <a:rPr lang="pl-PL" dirty="0" err="1"/>
              <a:t>React</a:t>
            </a:r>
            <a:r>
              <a:rPr lang="pl-PL" dirty="0"/>
              <a:t>-a: </a:t>
            </a:r>
            <a:r>
              <a:rPr lang="pl-PL" dirty="0" err="1"/>
              <a:t>synthethic</a:t>
            </a:r>
            <a:r>
              <a:rPr lang="pl-PL" dirty="0"/>
              <a:t> </a:t>
            </a:r>
            <a:r>
              <a:rPr lang="pl-PL" dirty="0" err="1"/>
              <a:t>events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hlinkClick r:id="rId2"/>
              </a:rPr>
              <a:t>https://pl.reactjs.org/docs/events.html</a:t>
            </a:r>
            <a:endParaRPr lang="en-GB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749109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2804160"/>
            <a:ext cx="11197046" cy="3473255"/>
          </a:xfrm>
        </p:spPr>
        <p:txBody>
          <a:bodyPr>
            <a:normAutofit/>
          </a:bodyPr>
          <a:lstStyle/>
          <a:p>
            <a:r>
              <a:rPr lang="pl-PL" sz="3600" b="1" dirty="0" err="1">
                <a:solidFill>
                  <a:srgbClr val="775973"/>
                </a:solidFill>
              </a:rPr>
              <a:t>NodeJS</a:t>
            </a:r>
            <a:r>
              <a:rPr lang="pl-PL" sz="3600" b="1" dirty="0">
                <a:solidFill>
                  <a:srgbClr val="775973"/>
                </a:solidFill>
              </a:rPr>
              <a:t> + NPM</a:t>
            </a:r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8970403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Dostęp do elementów drzewa DOM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hlinkClick r:id="rId2"/>
              </a:rPr>
              <a:t>https://pl.reactjs.org/docs/refs-and-the-dom.html</a:t>
            </a:r>
            <a:endParaRPr lang="en-GB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5702776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Stan komponentu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000" dirty="0"/>
              <a:t>Stan </a:t>
            </a:r>
            <a:r>
              <a:rPr lang="en-GB" sz="2000" dirty="0" err="1"/>
              <a:t>komponentu</a:t>
            </a:r>
            <a:r>
              <a:rPr lang="en-GB" sz="2000" dirty="0"/>
              <a:t> (state) </a:t>
            </a:r>
            <a:r>
              <a:rPr lang="en-GB" sz="2000" dirty="0" err="1"/>
              <a:t>umozliwia</a:t>
            </a:r>
            <a:r>
              <a:rPr lang="en-GB" sz="2000" dirty="0"/>
              <a:t> </a:t>
            </a:r>
            <a:r>
              <a:rPr lang="en-GB" sz="2000" dirty="0" err="1"/>
              <a:t>kontrolowanie</a:t>
            </a:r>
            <a:r>
              <a:rPr lang="en-GB" sz="2000" dirty="0"/>
              <a:t> </a:t>
            </a:r>
            <a:r>
              <a:rPr lang="en-GB" sz="2000" dirty="0" err="1"/>
              <a:t>kiedy</a:t>
            </a:r>
            <a:r>
              <a:rPr lang="en-GB" sz="2000" dirty="0"/>
              <a:t> </a:t>
            </a:r>
            <a:r>
              <a:rPr lang="en-GB" sz="2000" dirty="0" err="1"/>
              <a:t>komponent</a:t>
            </a:r>
            <a:r>
              <a:rPr lang="en-GB" sz="2000" dirty="0"/>
              <a:t> ma </a:t>
            </a:r>
            <a:r>
              <a:rPr lang="en-GB" sz="2000" dirty="0" err="1"/>
              <a:t>się</a:t>
            </a:r>
            <a:r>
              <a:rPr lang="en-GB" sz="2000" dirty="0"/>
              <a:t> </a:t>
            </a:r>
            <a:r>
              <a:rPr lang="en-GB" sz="2000" dirty="0" err="1"/>
              <a:t>sam</a:t>
            </a:r>
            <a:r>
              <a:rPr lang="en-GB" sz="2000" dirty="0"/>
              <a:t> </a:t>
            </a:r>
            <a:r>
              <a:rPr lang="en-GB" sz="2000" dirty="0" err="1"/>
              <a:t>zaktualizować</a:t>
            </a:r>
            <a:r>
              <a:rPr lang="en-GB" sz="2000" dirty="0"/>
              <a:t> (</a:t>
            </a:r>
            <a:r>
              <a:rPr lang="en-GB" sz="2000" dirty="0" err="1"/>
              <a:t>ponownie</a:t>
            </a:r>
            <a:r>
              <a:rPr lang="en-GB" sz="2000" dirty="0"/>
              <a:t> </a:t>
            </a:r>
            <a:r>
              <a:rPr lang="en-GB" sz="2000" dirty="0" err="1"/>
              <a:t>wyrenderować</a:t>
            </a:r>
            <a:r>
              <a:rPr lang="en-GB" sz="2000" dirty="0"/>
              <a:t>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000" dirty="0"/>
              <a:t>Za </a:t>
            </a:r>
            <a:r>
              <a:rPr lang="en-GB" sz="2000" dirty="0" err="1"/>
              <a:t>każdym</a:t>
            </a:r>
            <a:r>
              <a:rPr lang="en-GB" sz="2000" dirty="0"/>
              <a:t> </a:t>
            </a:r>
            <a:r>
              <a:rPr lang="en-GB" sz="2000" dirty="0" err="1"/>
              <a:t>razem</a:t>
            </a:r>
            <a:r>
              <a:rPr lang="en-GB" sz="2000" dirty="0"/>
              <a:t> </a:t>
            </a:r>
            <a:r>
              <a:rPr lang="en-GB" sz="2000" dirty="0" err="1"/>
              <a:t>gdy</a:t>
            </a:r>
            <a:r>
              <a:rPr lang="en-GB" sz="2000" dirty="0"/>
              <a:t> stan </a:t>
            </a:r>
            <a:r>
              <a:rPr lang="en-GB" sz="2000" dirty="0" err="1"/>
              <a:t>zostanie</a:t>
            </a:r>
            <a:r>
              <a:rPr lang="en-GB" sz="2000" dirty="0"/>
              <a:t> </a:t>
            </a:r>
            <a:r>
              <a:rPr lang="en-GB" sz="2000" dirty="0" err="1"/>
              <a:t>zaktualizowany</a:t>
            </a:r>
            <a:r>
              <a:rPr lang="en-GB" sz="2000" dirty="0"/>
              <a:t> za </a:t>
            </a:r>
            <a:r>
              <a:rPr lang="en-GB" sz="2000" dirty="0" err="1"/>
              <a:t>pomocą</a:t>
            </a:r>
            <a:r>
              <a:rPr lang="en-GB" sz="2000" dirty="0"/>
              <a:t> </a:t>
            </a:r>
            <a:r>
              <a:rPr lang="en-GB" sz="2000" dirty="0" err="1"/>
              <a:t>metody</a:t>
            </a:r>
            <a:r>
              <a:rPr lang="en-GB" sz="2000" dirty="0"/>
              <a:t> </a:t>
            </a:r>
            <a:r>
              <a:rPr lang="en-GB" sz="2000" b="1" dirty="0" err="1"/>
              <a:t>this.setState</a:t>
            </a:r>
            <a:r>
              <a:rPr lang="en-GB" sz="2000" b="1" dirty="0"/>
              <a:t>()</a:t>
            </a:r>
            <a:r>
              <a:rPr lang="en-GB" sz="2000" dirty="0"/>
              <a:t>, </a:t>
            </a:r>
            <a:r>
              <a:rPr lang="en-GB" sz="2000" dirty="0" err="1"/>
              <a:t>komponent</a:t>
            </a:r>
            <a:r>
              <a:rPr lang="en-GB" sz="2000" dirty="0"/>
              <a:t> </a:t>
            </a:r>
            <a:r>
              <a:rPr lang="en-GB" sz="2000" dirty="0" err="1"/>
              <a:t>zostanie</a:t>
            </a:r>
            <a:r>
              <a:rPr lang="en-GB" sz="2000" dirty="0"/>
              <a:t> </a:t>
            </a:r>
            <a:r>
              <a:rPr lang="en-GB" sz="2000" dirty="0" err="1"/>
              <a:t>zaktualizowany</a:t>
            </a:r>
            <a:r>
              <a:rPr lang="en-GB" sz="2000" dirty="0"/>
              <a:t> (updated), co </a:t>
            </a:r>
            <a:r>
              <a:rPr lang="en-GB" sz="2000" dirty="0" err="1"/>
              <a:t>ponownie</a:t>
            </a:r>
            <a:r>
              <a:rPr lang="en-GB" sz="2000" dirty="0"/>
              <a:t> </a:t>
            </a:r>
            <a:r>
              <a:rPr lang="en-GB" sz="2000" dirty="0" err="1"/>
              <a:t>uruchomi</a:t>
            </a:r>
            <a:r>
              <a:rPr lang="en-GB" sz="2000" dirty="0"/>
              <a:t> </a:t>
            </a:r>
            <a:r>
              <a:rPr lang="en-GB" sz="2000" dirty="0" err="1"/>
              <a:t>metodę</a:t>
            </a:r>
            <a:r>
              <a:rPr lang="en-GB" sz="2000" dirty="0"/>
              <a:t> </a:t>
            </a:r>
            <a:r>
              <a:rPr lang="en-GB" sz="2000" b="1" dirty="0"/>
              <a:t>render(), </a:t>
            </a:r>
            <a:r>
              <a:rPr lang="en-GB" sz="2000" dirty="0" err="1"/>
              <a:t>która</a:t>
            </a:r>
            <a:r>
              <a:rPr lang="en-GB" sz="2000" dirty="0"/>
              <a:t> </a:t>
            </a:r>
            <a:r>
              <a:rPr lang="en-GB" sz="2000" dirty="0" err="1"/>
              <a:t>wyświetli</a:t>
            </a:r>
            <a:r>
              <a:rPr lang="en-GB" sz="2000" dirty="0"/>
              <a:t> </a:t>
            </a:r>
            <a:r>
              <a:rPr lang="en-GB" sz="2000" dirty="0" err="1"/>
              <a:t>zaktuaalizowane</a:t>
            </a:r>
            <a:r>
              <a:rPr lang="en-GB" sz="2000" dirty="0"/>
              <a:t> </a:t>
            </a:r>
            <a:r>
              <a:rPr lang="en-GB" sz="2000" dirty="0" err="1"/>
              <a:t>dane</a:t>
            </a:r>
            <a:endParaRPr lang="en-GB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000" dirty="0"/>
              <a:t>W </a:t>
            </a:r>
            <a:r>
              <a:rPr lang="en-GB" sz="2000" dirty="0" err="1"/>
              <a:t>stanie</a:t>
            </a:r>
            <a:r>
              <a:rPr lang="en-GB" sz="2000" dirty="0"/>
              <a:t> (state) </a:t>
            </a:r>
            <a:r>
              <a:rPr lang="en-GB" sz="2000" dirty="0" err="1"/>
              <a:t>powinniśmy</a:t>
            </a:r>
            <a:r>
              <a:rPr lang="en-GB" sz="2000" dirty="0"/>
              <a:t> </a:t>
            </a:r>
            <a:r>
              <a:rPr lang="en-GB" sz="2000" dirty="0" err="1"/>
              <a:t>przechowywać</a:t>
            </a:r>
            <a:r>
              <a:rPr lang="en-GB" sz="2000" dirty="0"/>
              <a:t> </a:t>
            </a:r>
            <a:r>
              <a:rPr lang="en-GB" sz="2000" dirty="0" err="1"/>
              <a:t>dane</a:t>
            </a:r>
            <a:r>
              <a:rPr lang="en-GB" sz="2000" dirty="0"/>
              <a:t> </a:t>
            </a:r>
            <a:r>
              <a:rPr lang="en-GB" sz="2000" b="1" u="sng" dirty="0"/>
              <a:t>TYLKO</a:t>
            </a:r>
            <a:r>
              <a:rPr lang="en-GB" sz="2000" dirty="0"/>
              <a:t> </a:t>
            </a:r>
            <a:r>
              <a:rPr lang="en-GB" sz="2000" dirty="0" err="1"/>
              <a:t>takie</a:t>
            </a:r>
            <a:r>
              <a:rPr lang="en-GB" sz="2000" dirty="0"/>
              <a:t> </a:t>
            </a:r>
            <a:r>
              <a:rPr lang="en-GB" sz="2000" dirty="0" err="1"/>
              <a:t>które</a:t>
            </a:r>
            <a:r>
              <a:rPr lang="en-GB" sz="2000" dirty="0"/>
              <a:t> </a:t>
            </a:r>
            <a:r>
              <a:rPr lang="en-GB" sz="2000" dirty="0" err="1"/>
              <a:t>wyświetlamy</a:t>
            </a:r>
            <a:r>
              <a:rPr lang="en-GB" sz="2000" dirty="0"/>
              <a:t> w </a:t>
            </a:r>
            <a:r>
              <a:rPr lang="en-GB" sz="2000" b="1" dirty="0"/>
              <a:t>UI. </a:t>
            </a:r>
            <a:r>
              <a:rPr lang="en-GB" sz="2000" dirty="0"/>
              <a:t>Do </a:t>
            </a:r>
            <a:r>
              <a:rPr lang="en-GB" sz="2000" dirty="0" err="1"/>
              <a:t>pozostałych</a:t>
            </a:r>
            <a:r>
              <a:rPr lang="en-GB" sz="2000" dirty="0"/>
              <a:t> </a:t>
            </a:r>
            <a:r>
              <a:rPr lang="en-GB" sz="2000" dirty="0" err="1"/>
              <a:t>operacji</a:t>
            </a:r>
            <a:r>
              <a:rPr lang="en-GB" sz="2000" dirty="0"/>
              <a:t> </a:t>
            </a:r>
            <a:r>
              <a:rPr lang="en-GB" sz="2000" dirty="0" err="1"/>
              <a:t>powinniśmy</a:t>
            </a:r>
            <a:r>
              <a:rPr lang="en-GB" sz="2000" dirty="0"/>
              <a:t> </a:t>
            </a:r>
            <a:r>
              <a:rPr lang="en-GB" sz="2000" dirty="0" err="1"/>
              <a:t>korzystać</a:t>
            </a:r>
            <a:r>
              <a:rPr lang="en-GB" sz="2000" dirty="0"/>
              <a:t> ze </a:t>
            </a:r>
            <a:r>
              <a:rPr lang="en-GB" sz="2000" dirty="0" err="1"/>
              <a:t>standardowych</a:t>
            </a:r>
            <a:r>
              <a:rPr lang="en-GB" sz="2000" dirty="0"/>
              <a:t> </a:t>
            </a:r>
            <a:r>
              <a:rPr lang="en-GB" sz="2000" dirty="0" err="1"/>
              <a:t>pól</a:t>
            </a:r>
            <a:r>
              <a:rPr lang="en-GB" sz="2000" dirty="0"/>
              <a:t> </a:t>
            </a:r>
            <a:r>
              <a:rPr lang="en-GB" sz="2000" dirty="0" err="1"/>
              <a:t>klasy</a:t>
            </a:r>
            <a:r>
              <a:rPr lang="en-GB" sz="2000" dirty="0"/>
              <a:t> np. </a:t>
            </a:r>
            <a:r>
              <a:rPr lang="en-GB" sz="2000" b="1" dirty="0" err="1"/>
              <a:t>this.scrollPosition</a:t>
            </a:r>
            <a:endParaRPr lang="en-GB" sz="2000" b="1" dirty="0"/>
          </a:p>
          <a:p>
            <a:pPr algn="l"/>
            <a:endParaRPr lang="en-GB" sz="2000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33618122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Komponenty kontrolowane oraz niekontrolowane</a:t>
            </a:r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FB20A3-DFBA-A14E-B130-EC60AFBE1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848" y="1208296"/>
            <a:ext cx="11631627" cy="514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PL" dirty="0"/>
              <a:t>Komponent kontrolowany to taki którego właściwości (props-y) kontrolowane są przez stan jego rodzica. </a:t>
            </a:r>
          </a:p>
          <a:p>
            <a:pPr algn="l"/>
            <a:endParaRPr lang="en-PL" dirty="0"/>
          </a:p>
          <a:p>
            <a:pPr algn="l"/>
            <a:r>
              <a:rPr lang="en-PL" dirty="0"/>
              <a:t>Komponent kontrolowany  poprzez callback przekazany z rodzica modyfikuje </a:t>
            </a:r>
            <a:r>
              <a:rPr lang="en-PL"/>
              <a:t>jego stan (rodzica), </a:t>
            </a:r>
            <a:r>
              <a:rPr lang="en-PL" dirty="0"/>
              <a:t>tym samym otrzymując od rodzica nową wartość (props) do wyświetlenia.</a:t>
            </a:r>
          </a:p>
          <a:p>
            <a:pPr algn="l"/>
            <a:endParaRPr lang="en-PL" dirty="0"/>
          </a:p>
          <a:p>
            <a:pPr algn="l"/>
            <a:endParaRPr lang="en-PL" dirty="0"/>
          </a:p>
          <a:p>
            <a:pPr algn="l"/>
            <a:endParaRPr lang="en-PL" dirty="0"/>
          </a:p>
          <a:p>
            <a:pPr algn="l"/>
            <a:endParaRPr lang="en-PL" dirty="0"/>
          </a:p>
          <a:p>
            <a:pPr algn="l"/>
            <a:endParaRPr lang="en-PL" dirty="0"/>
          </a:p>
          <a:p>
            <a:pPr algn="l"/>
            <a:r>
              <a:rPr lang="en-GB" dirty="0">
                <a:hlinkClick r:id="rId2"/>
              </a:rPr>
              <a:t>https://medium.com/@AndrewBonner2/controlled-components-in-react-920f3e795d87</a:t>
            </a:r>
            <a:endParaRPr lang="en-GB" dirty="0"/>
          </a:p>
          <a:p>
            <a:pPr algn="l"/>
            <a:r>
              <a:rPr lang="en-GB" dirty="0">
                <a:hlinkClick r:id="rId3"/>
              </a:rPr>
              <a:t>https://pl.reactjs.org/docs/uncontrolled-components.html</a:t>
            </a:r>
            <a:endParaRPr lang="en-GB" dirty="0"/>
          </a:p>
          <a:p>
            <a:pPr algn="l"/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663011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Cyckle</a:t>
            </a:r>
            <a:r>
              <a:rPr lang="pl-PL" dirty="0"/>
              <a:t> życia komponentu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>
            <a:normAutofit lnSpcReduction="10000"/>
          </a:bodyPr>
          <a:lstStyle/>
          <a:p>
            <a:pPr algn="l"/>
            <a:endParaRPr lang="en-GB" sz="2000" dirty="0"/>
          </a:p>
          <a:p>
            <a:pPr algn="l"/>
            <a:endParaRPr lang="en-GB" sz="2000" dirty="0">
              <a:hlinkClick r:id="rId2"/>
            </a:endParaRPr>
          </a:p>
          <a:p>
            <a:pPr algn="l"/>
            <a:endParaRPr lang="en-GB" sz="2000" dirty="0">
              <a:hlinkClick r:id="rId2"/>
            </a:endParaRPr>
          </a:p>
          <a:p>
            <a:pPr algn="l"/>
            <a:endParaRPr lang="en-GB" sz="2000" dirty="0">
              <a:hlinkClick r:id="rId2"/>
            </a:endParaRPr>
          </a:p>
          <a:p>
            <a:pPr algn="l"/>
            <a:endParaRPr lang="en-GB" sz="2000" dirty="0">
              <a:hlinkClick r:id="rId2"/>
            </a:endParaRPr>
          </a:p>
          <a:p>
            <a:pPr algn="l"/>
            <a:endParaRPr lang="en-GB" sz="2000" dirty="0">
              <a:hlinkClick r:id="rId2"/>
            </a:endParaRPr>
          </a:p>
          <a:p>
            <a:pPr algn="l"/>
            <a:endParaRPr lang="en-GB" sz="2000" dirty="0">
              <a:hlinkClick r:id="rId2"/>
            </a:endParaRPr>
          </a:p>
          <a:p>
            <a:pPr algn="l"/>
            <a:endParaRPr lang="en-GB" sz="2000" dirty="0">
              <a:hlinkClick r:id="rId2"/>
            </a:endParaRPr>
          </a:p>
          <a:p>
            <a:pPr algn="l"/>
            <a:endParaRPr lang="en-GB" sz="2000" dirty="0">
              <a:hlinkClick r:id="rId2"/>
            </a:endParaRPr>
          </a:p>
          <a:p>
            <a:pPr algn="l"/>
            <a:endParaRPr lang="en-GB" sz="2000" dirty="0">
              <a:hlinkClick r:id="rId2"/>
            </a:endParaRPr>
          </a:p>
          <a:p>
            <a:pPr algn="l"/>
            <a:endParaRPr lang="en-GB" sz="2000" dirty="0">
              <a:hlinkClick r:id="rId2"/>
            </a:endParaRPr>
          </a:p>
          <a:p>
            <a:pPr algn="l"/>
            <a:endParaRPr lang="en-GB" sz="2000" dirty="0">
              <a:hlinkClick r:id="rId2"/>
            </a:endParaRPr>
          </a:p>
          <a:p>
            <a:pPr algn="l"/>
            <a:r>
              <a:rPr lang="en-GB" sz="2000" dirty="0">
                <a:hlinkClick r:id="rId2"/>
              </a:rPr>
              <a:t>https://pl.reactjs.org/docs/state-and-lifecycle.html</a:t>
            </a:r>
            <a:endParaRPr lang="en-GB" sz="2000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B4F5E5C-0D0F-7146-88EF-0AE6D65A47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590" y="1041974"/>
            <a:ext cx="8059667" cy="44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2495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PureComponents</a:t>
            </a:r>
            <a:r>
              <a:rPr lang="pl-PL" dirty="0"/>
              <a:t> oraz </a:t>
            </a:r>
            <a:r>
              <a:rPr lang="pl-PL" dirty="0" err="1"/>
              <a:t>Memo</a:t>
            </a:r>
            <a:endParaRPr lang="pl-PL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EB5E378-8E13-0740-A557-C2C8239BA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689" y="1200203"/>
            <a:ext cx="10515600" cy="5054939"/>
          </a:xfrm>
        </p:spPr>
        <p:txBody>
          <a:bodyPr>
            <a:noAutofit/>
          </a:bodyPr>
          <a:lstStyle/>
          <a:p>
            <a:pPr algn="l"/>
            <a:r>
              <a:rPr lang="en-PL" dirty="0"/>
              <a:t>Używamy PureComponent oraz Memo w celach optymalizacyjnych, dzięki nim unikamy zbędnych przerenderowań - wasted renders.</a:t>
            </a:r>
          </a:p>
          <a:p>
            <a:pPr algn="l"/>
            <a:endParaRPr lang="en-PL" dirty="0"/>
          </a:p>
          <a:p>
            <a:pPr algn="l"/>
            <a:endParaRPr lang="en-PL" dirty="0"/>
          </a:p>
          <a:p>
            <a:pPr algn="l"/>
            <a:endParaRPr lang="en-PL" dirty="0"/>
          </a:p>
          <a:p>
            <a:pPr algn="l"/>
            <a:endParaRPr lang="en-GB" dirty="0">
              <a:solidFill>
                <a:srgbClr val="0563C1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endParaRPr lang="en-GB" dirty="0">
              <a:solidFill>
                <a:srgbClr val="0563C1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endParaRPr lang="en-GB" dirty="0">
              <a:solidFill>
                <a:srgbClr val="0563C1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r>
              <a:rPr lang="en-GB" dirty="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https://pl.reactjs.org/docs/react-api.html#reactpurecomponent</a:t>
            </a:r>
            <a:endParaRPr lang="en-GB" dirty="0"/>
          </a:p>
          <a:p>
            <a:pPr algn="l"/>
            <a:r>
              <a:rPr lang="en-GB" dirty="0">
                <a:hlinkClick r:id="rId3"/>
              </a:rPr>
              <a:t>https://pl.reactjs.org/docs/react-api.html#reactmemo</a:t>
            </a:r>
            <a:endParaRPr lang="en-GB" dirty="0"/>
          </a:p>
          <a:p>
            <a:pPr algn="l"/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749061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Komponenty Wyższego Rzędu (HOC)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>
            <a:noAutofit/>
          </a:bodyPr>
          <a:lstStyle/>
          <a:p>
            <a:pPr algn="l"/>
            <a:r>
              <a:rPr lang="en-GB" dirty="0"/>
              <a:t>Jest to </a:t>
            </a:r>
            <a:r>
              <a:rPr lang="en-GB" dirty="0" err="1"/>
              <a:t>wzorzec</a:t>
            </a:r>
            <a:r>
              <a:rPr lang="en-GB" dirty="0"/>
              <a:t> </a:t>
            </a:r>
            <a:r>
              <a:rPr lang="en-GB" dirty="0" err="1"/>
              <a:t>służący</a:t>
            </a:r>
            <a:r>
              <a:rPr lang="en-GB" dirty="0"/>
              <a:t> do </a:t>
            </a:r>
            <a:r>
              <a:rPr lang="en-GB" dirty="0" err="1"/>
              <a:t>wydzielania</a:t>
            </a:r>
            <a:r>
              <a:rPr lang="en-GB" dirty="0"/>
              <a:t> </a:t>
            </a:r>
            <a:r>
              <a:rPr lang="en-GB" dirty="0" err="1"/>
              <a:t>logiki</a:t>
            </a:r>
            <a:r>
              <a:rPr lang="en-GB" dirty="0"/>
              <a:t> </a:t>
            </a:r>
            <a:r>
              <a:rPr lang="en-GB" dirty="0" err="1"/>
              <a:t>używanej</a:t>
            </a:r>
            <a:r>
              <a:rPr lang="en-GB" dirty="0"/>
              <a:t> </a:t>
            </a:r>
            <a:r>
              <a:rPr lang="en-GB" dirty="0" err="1"/>
              <a:t>przez</a:t>
            </a:r>
            <a:r>
              <a:rPr lang="en-GB" dirty="0"/>
              <a:t> </a:t>
            </a:r>
            <a:r>
              <a:rPr lang="en-GB" dirty="0" err="1"/>
              <a:t>wiele</a:t>
            </a:r>
            <a:r>
              <a:rPr lang="en-GB" dirty="0"/>
              <a:t> </a:t>
            </a:r>
            <a:r>
              <a:rPr lang="en-GB" dirty="0" err="1"/>
              <a:t>komponentów</a:t>
            </a:r>
            <a:r>
              <a:rPr lang="en-GB" dirty="0"/>
              <a:t> do </a:t>
            </a:r>
            <a:r>
              <a:rPr lang="en-GB" dirty="0" err="1"/>
              <a:t>jednego</a:t>
            </a:r>
            <a:r>
              <a:rPr lang="en-GB" dirty="0"/>
              <a:t> </a:t>
            </a:r>
            <a:r>
              <a:rPr lang="en-GB" dirty="0" err="1"/>
              <a:t>miejsca</a:t>
            </a:r>
            <a:r>
              <a:rPr lang="en-GB" dirty="0"/>
              <a:t> (DRY)</a:t>
            </a:r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>
              <a:hlinkClick r:id="rId2"/>
            </a:endParaRPr>
          </a:p>
          <a:p>
            <a:pPr algn="l"/>
            <a:endParaRPr lang="en-GB" dirty="0">
              <a:hlinkClick r:id="rId2"/>
            </a:endParaRPr>
          </a:p>
          <a:p>
            <a:pPr algn="l"/>
            <a:r>
              <a:rPr lang="en-GB" dirty="0">
                <a:hlinkClick r:id="rId2"/>
              </a:rPr>
              <a:t>https://pl.reactjs.org/docs/higher-order-components.html</a:t>
            </a:r>
            <a:endParaRPr lang="en-GB" dirty="0"/>
          </a:p>
          <a:p>
            <a:pPr algn="l"/>
            <a:endParaRPr lang="en-GB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19594434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Kontekst API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>
            <a:noAutofit/>
          </a:bodyPr>
          <a:lstStyle/>
          <a:p>
            <a:pPr algn="l"/>
            <a:r>
              <a:rPr lang="en-GB" dirty="0"/>
              <a:t>Context API </a:t>
            </a:r>
            <a:r>
              <a:rPr lang="en-GB" dirty="0" err="1"/>
              <a:t>służy</a:t>
            </a:r>
            <a:r>
              <a:rPr lang="en-GB" dirty="0"/>
              <a:t> do </a:t>
            </a:r>
            <a:r>
              <a:rPr lang="en-GB" dirty="0" err="1"/>
              <a:t>przekazywania</a:t>
            </a:r>
            <a:r>
              <a:rPr lang="en-GB" dirty="0"/>
              <a:t> </a:t>
            </a:r>
            <a:r>
              <a:rPr lang="en-GB" dirty="0" err="1"/>
              <a:t>danych</a:t>
            </a:r>
            <a:r>
              <a:rPr lang="en-GB" dirty="0"/>
              <a:t> </a:t>
            </a:r>
            <a:r>
              <a:rPr lang="en-GB" dirty="0" err="1"/>
              <a:t>pomiędzy</a:t>
            </a:r>
            <a:r>
              <a:rPr lang="en-GB" dirty="0"/>
              <a:t> </a:t>
            </a:r>
            <a:r>
              <a:rPr lang="en-GB" dirty="0" err="1"/>
              <a:t>komponentami</a:t>
            </a:r>
            <a:r>
              <a:rPr lang="en-GB" dirty="0"/>
              <a:t> </a:t>
            </a:r>
            <a:r>
              <a:rPr lang="en-GB" dirty="0" err="1"/>
              <a:t>znajdującymi</a:t>
            </a:r>
            <a:r>
              <a:rPr lang="en-GB" dirty="0"/>
              <a:t> </a:t>
            </a:r>
            <a:r>
              <a:rPr lang="en-GB" dirty="0" err="1"/>
              <a:t>się</a:t>
            </a:r>
            <a:r>
              <a:rPr lang="en-GB" dirty="0"/>
              <a:t> w </a:t>
            </a:r>
            <a:r>
              <a:rPr lang="en-GB" dirty="0" err="1"/>
              <a:t>kompletnie</a:t>
            </a:r>
            <a:r>
              <a:rPr lang="en-GB" dirty="0"/>
              <a:t> </a:t>
            </a:r>
            <a:r>
              <a:rPr lang="en-GB" dirty="0" err="1"/>
              <a:t>różnych</a:t>
            </a:r>
            <a:r>
              <a:rPr lang="en-GB" dirty="0"/>
              <a:t> </a:t>
            </a:r>
            <a:r>
              <a:rPr lang="en-GB" dirty="0" err="1"/>
              <a:t>gałęziach</a:t>
            </a:r>
            <a:r>
              <a:rPr lang="en-GB" dirty="0"/>
              <a:t> </a:t>
            </a:r>
            <a:r>
              <a:rPr lang="en-GB" dirty="0" err="1"/>
              <a:t>drzewa</a:t>
            </a:r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r>
              <a:rPr lang="en-GB" dirty="0">
                <a:hlinkClick r:id="rId2"/>
              </a:rPr>
              <a:t>https://pl.reactjs.org/docs/context.html</a:t>
            </a:r>
            <a:endParaRPr lang="en-GB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285982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Czym jest </a:t>
            </a:r>
            <a:r>
              <a:rPr lang="pl-PL" dirty="0" err="1"/>
              <a:t>NodeJS</a:t>
            </a:r>
            <a:r>
              <a:rPr lang="pl-PL" dirty="0"/>
              <a:t>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/>
          <a:lstStyle/>
          <a:p>
            <a:pPr algn="l"/>
            <a:r>
              <a:rPr lang="pl-PL" dirty="0"/>
              <a:t>Jest to </a:t>
            </a:r>
            <a:r>
              <a:rPr lang="en-GB" dirty="0" err="1"/>
              <a:t>środowisko</a:t>
            </a:r>
            <a:r>
              <a:rPr lang="en-GB" dirty="0"/>
              <a:t> </a:t>
            </a:r>
            <a:r>
              <a:rPr lang="en-GB" dirty="0" err="1"/>
              <a:t>pozwalające</a:t>
            </a:r>
            <a:r>
              <a:rPr lang="en-GB" dirty="0"/>
              <a:t> </a:t>
            </a:r>
            <a:r>
              <a:rPr lang="en-GB" dirty="0" err="1"/>
              <a:t>uruchamiać</a:t>
            </a:r>
            <a:r>
              <a:rPr lang="en-GB" dirty="0"/>
              <a:t> JavaScript </a:t>
            </a:r>
            <a:r>
              <a:rPr lang="en-GB" dirty="0" err="1"/>
              <a:t>poza</a:t>
            </a:r>
            <a:r>
              <a:rPr lang="en-GB" dirty="0"/>
              <a:t> </a:t>
            </a:r>
            <a:r>
              <a:rPr lang="en-GB" dirty="0" err="1"/>
              <a:t>przeglądarką</a:t>
            </a:r>
            <a:r>
              <a:rPr lang="en-GB" dirty="0"/>
              <a:t>.</a:t>
            </a:r>
          </a:p>
          <a:p>
            <a:pPr algn="l"/>
            <a:endParaRPr lang="en-GB" dirty="0"/>
          </a:p>
          <a:p>
            <a:pPr algn="l"/>
            <a:r>
              <a:rPr lang="en-GB" dirty="0" err="1"/>
              <a:t>Wykorzystuje</a:t>
            </a:r>
            <a:r>
              <a:rPr lang="en-GB" dirty="0"/>
              <a:t> </a:t>
            </a:r>
            <a:r>
              <a:rPr lang="en-GB" dirty="0" err="1"/>
              <a:t>silnik</a:t>
            </a:r>
            <a:r>
              <a:rPr lang="en-GB" dirty="0"/>
              <a:t> </a:t>
            </a:r>
            <a:r>
              <a:rPr lang="en-GB" b="1" dirty="0"/>
              <a:t>JavaScript V8 </a:t>
            </a:r>
            <a:r>
              <a:rPr lang="en-GB" dirty="0"/>
              <a:t>- </a:t>
            </a:r>
            <a:r>
              <a:rPr lang="en-GB" dirty="0" err="1"/>
              <a:t>używany</a:t>
            </a:r>
            <a:r>
              <a:rPr lang="en-GB" dirty="0"/>
              <a:t> w </a:t>
            </a:r>
            <a:r>
              <a:rPr lang="en-GB" dirty="0" err="1"/>
              <a:t>przeglądarce</a:t>
            </a:r>
            <a:r>
              <a:rPr lang="en-GB" dirty="0"/>
              <a:t>: </a:t>
            </a:r>
            <a:r>
              <a:rPr lang="en-GB" b="1" dirty="0"/>
              <a:t>Google Chrome</a:t>
            </a:r>
            <a:r>
              <a:rPr lang="en-GB" dirty="0"/>
              <a:t>.</a:t>
            </a:r>
          </a:p>
          <a:p>
            <a:pPr algn="l"/>
            <a:endParaRPr lang="pl-PL" dirty="0"/>
          </a:p>
          <a:p>
            <a:pPr algn="l"/>
            <a:r>
              <a:rPr lang="en-GB" dirty="0" err="1"/>
              <a:t>Technologia</a:t>
            </a:r>
            <a:r>
              <a:rPr lang="en-GB" dirty="0"/>
              <a:t> back-</a:t>
            </a:r>
            <a:r>
              <a:rPr lang="en-GB" dirty="0" err="1"/>
              <a:t>end'owa</a:t>
            </a:r>
            <a:r>
              <a:rPr lang="en-GB" dirty="0"/>
              <a:t>, </a:t>
            </a:r>
            <a:r>
              <a:rPr lang="en-GB" dirty="0" err="1"/>
              <a:t>pozwalająca</a:t>
            </a:r>
            <a:r>
              <a:rPr lang="en-GB" dirty="0"/>
              <a:t> </a:t>
            </a:r>
            <a:r>
              <a:rPr lang="en-GB" b="1" dirty="0" err="1"/>
              <a:t>uruchamiać</a:t>
            </a:r>
            <a:r>
              <a:rPr lang="en-GB" b="1" dirty="0"/>
              <a:t> </a:t>
            </a:r>
            <a:r>
              <a:rPr lang="en-GB" b="1" dirty="0" err="1"/>
              <a:t>język</a:t>
            </a:r>
            <a:r>
              <a:rPr lang="en-GB" b="1" dirty="0"/>
              <a:t> JavaScript </a:t>
            </a:r>
            <a:r>
              <a:rPr lang="en-GB" b="1" dirty="0" err="1"/>
              <a:t>na</a:t>
            </a:r>
            <a:r>
              <a:rPr lang="en-GB" b="1" dirty="0"/>
              <a:t> </a:t>
            </a:r>
            <a:r>
              <a:rPr lang="en-GB" b="1" dirty="0" err="1"/>
              <a:t>serwerze</a:t>
            </a:r>
            <a:r>
              <a:rPr lang="en-GB" dirty="0"/>
              <a:t>.</a:t>
            </a:r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endParaRPr lang="en-GB" dirty="0"/>
          </a:p>
          <a:p>
            <a:pPr algn="l"/>
            <a:r>
              <a:rPr lang="en-GB" dirty="0">
                <a:hlinkClick r:id="rId2"/>
              </a:rPr>
              <a:t>https://nodejs.org/en/download/</a:t>
            </a:r>
            <a:endParaRPr lang="en-GB" dirty="0"/>
          </a:p>
          <a:p>
            <a:pPr algn="l"/>
            <a:endParaRPr lang="pl-PL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634429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Czym jest NPM?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4"/>
            <a:ext cx="11197046" cy="5023381"/>
          </a:xfrm>
        </p:spPr>
        <p:txBody>
          <a:bodyPr/>
          <a:lstStyle/>
          <a:p>
            <a:pPr algn="l"/>
            <a:r>
              <a:rPr lang="en-GB" dirty="0" err="1"/>
              <a:t>Główne</a:t>
            </a:r>
            <a:r>
              <a:rPr lang="en-GB" dirty="0"/>
              <a:t> </a:t>
            </a:r>
            <a:r>
              <a:rPr lang="en-GB" dirty="0" err="1"/>
              <a:t>idee</a:t>
            </a:r>
            <a:r>
              <a:rPr lang="en-GB" dirty="0"/>
              <a:t> NPM, </a:t>
            </a:r>
            <a:r>
              <a:rPr lang="en-GB" dirty="0" err="1"/>
              <a:t>czyli</a:t>
            </a:r>
            <a:r>
              <a:rPr lang="en-GB" dirty="0"/>
              <a:t> </a:t>
            </a:r>
            <a:r>
              <a:rPr lang="en-GB" b="1" dirty="0"/>
              <a:t>Node Package Manager</a:t>
            </a:r>
            <a:r>
              <a:rPr lang="en-GB" dirty="0"/>
              <a:t>:</a:t>
            </a:r>
          </a:p>
          <a:p>
            <a:endParaRPr lang="en-GB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dirty="0" err="1"/>
              <a:t>Łatwość</a:t>
            </a:r>
            <a:r>
              <a:rPr lang="en-GB" dirty="0"/>
              <a:t> </a:t>
            </a:r>
            <a:r>
              <a:rPr lang="en-GB" dirty="0" err="1"/>
              <a:t>publikacji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instalacji</a:t>
            </a:r>
            <a:r>
              <a:rPr lang="en-GB" dirty="0"/>
              <a:t> </a:t>
            </a:r>
            <a:r>
              <a:rPr lang="en-GB" dirty="0" err="1"/>
              <a:t>bibliotek</a:t>
            </a:r>
            <a:r>
              <a:rPr lang="en-GB" dirty="0"/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dirty="0" err="1"/>
              <a:t>Proste</a:t>
            </a:r>
            <a:r>
              <a:rPr lang="en-GB" dirty="0"/>
              <a:t> </a:t>
            </a:r>
            <a:r>
              <a:rPr lang="en-GB" dirty="0" err="1"/>
              <a:t>zarządzanie</a:t>
            </a:r>
            <a:r>
              <a:rPr lang="en-GB" dirty="0"/>
              <a:t> </a:t>
            </a:r>
            <a:r>
              <a:rPr lang="en-GB" dirty="0" err="1"/>
              <a:t>zależnościami</a:t>
            </a:r>
            <a:r>
              <a:rPr lang="en-GB" dirty="0"/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dirty="0" err="1"/>
              <a:t>Łatwe</a:t>
            </a:r>
            <a:r>
              <a:rPr lang="en-GB" dirty="0"/>
              <a:t> </a:t>
            </a:r>
            <a:r>
              <a:rPr lang="en-GB" dirty="0" err="1"/>
              <a:t>wersjonowanie</a:t>
            </a:r>
            <a:r>
              <a:rPr lang="en-GB" dirty="0"/>
              <a:t> </a:t>
            </a:r>
            <a:r>
              <a:rPr lang="en-GB" dirty="0" err="1"/>
              <a:t>aplikacji</a:t>
            </a:r>
            <a:r>
              <a:rPr lang="en-GB" dirty="0"/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dirty="0" err="1"/>
              <a:t>Ustrukturyzowane</a:t>
            </a:r>
            <a:r>
              <a:rPr lang="en-GB" dirty="0"/>
              <a:t> </a:t>
            </a:r>
            <a:r>
              <a:rPr lang="en-GB" dirty="0" err="1"/>
              <a:t>zarządzenie</a:t>
            </a:r>
            <a:r>
              <a:rPr lang="en-GB" dirty="0"/>
              <a:t> </a:t>
            </a:r>
            <a:r>
              <a:rPr lang="en-GB" dirty="0" err="1"/>
              <a:t>projektem</a:t>
            </a:r>
            <a:r>
              <a:rPr lang="en-GB" dirty="0"/>
              <a:t>.</a:t>
            </a:r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395372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Pierwsze kroki z NPM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254035"/>
            <a:ext cx="11197046" cy="542398"/>
          </a:xfrm>
        </p:spPr>
        <p:txBody>
          <a:bodyPr/>
          <a:lstStyle/>
          <a:p>
            <a:pPr algn="l"/>
            <a:r>
              <a:rPr lang="en-GB" dirty="0" err="1"/>
              <a:t>Tworzenie</a:t>
            </a:r>
            <a:r>
              <a:rPr lang="en-GB" dirty="0"/>
              <a:t> </a:t>
            </a:r>
            <a:r>
              <a:rPr lang="en-GB" dirty="0" err="1"/>
              <a:t>nowego</a:t>
            </a:r>
            <a:r>
              <a:rPr lang="en-GB" dirty="0"/>
              <a:t> </a:t>
            </a:r>
            <a:r>
              <a:rPr lang="en-GB" dirty="0" err="1"/>
              <a:t>projektu</a:t>
            </a:r>
            <a:r>
              <a:rPr lang="en-GB" dirty="0"/>
              <a:t>:</a:t>
            </a:r>
          </a:p>
          <a:p>
            <a:pPr algn="l"/>
            <a:endParaRPr lang="en-GB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CB5460-4E4C-F249-9784-B384A5EB06D9}"/>
              </a:ext>
            </a:extLst>
          </p:cNvPr>
          <p:cNvSpPr/>
          <p:nvPr/>
        </p:nvSpPr>
        <p:spPr>
          <a:xfrm>
            <a:off x="241412" y="1990641"/>
            <a:ext cx="11709175" cy="3651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>
                <a:latin typeface="+mj-lt"/>
                <a:cs typeface="Arial" panose="020B0604020202020204" pitchFamily="34" charset="0"/>
              </a:rPr>
              <a:t>$  </a:t>
            </a:r>
            <a:r>
              <a:rPr lang="pl-PL" sz="1400" dirty="0" err="1">
                <a:latin typeface="+mj-lt"/>
                <a:cs typeface="Arial" panose="020B0604020202020204" pitchFamily="34" charset="0"/>
              </a:rPr>
              <a:t>npm</a:t>
            </a:r>
            <a:r>
              <a:rPr lang="pl-PL" sz="1400" dirty="0">
                <a:latin typeface="+mj-lt"/>
                <a:cs typeface="Arial" panose="020B0604020202020204" pitchFamily="34" charset="0"/>
              </a:rPr>
              <a:t> </a:t>
            </a:r>
            <a:r>
              <a:rPr lang="pl-PL" sz="1400" dirty="0" err="1">
                <a:latin typeface="+mj-lt"/>
                <a:cs typeface="Arial" panose="020B0604020202020204" pitchFamily="34" charset="0"/>
              </a:rPr>
              <a:t>init</a:t>
            </a:r>
            <a:endParaRPr lang="en-PL" sz="14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8" name="Symbol zastępczy zawartości 2">
            <a:extLst>
              <a:ext uri="{FF2B5EF4-FFF2-40B4-BE49-F238E27FC236}">
                <a16:creationId xmlns:a16="http://schemas.microsoft.com/office/drawing/2014/main" id="{22210110-2EFD-5545-931A-9D7C5984790F}"/>
              </a:ext>
            </a:extLst>
          </p:cNvPr>
          <p:cNvSpPr txBox="1">
            <a:spLocks/>
          </p:cNvSpPr>
          <p:nvPr/>
        </p:nvSpPr>
        <p:spPr>
          <a:xfrm>
            <a:off x="156754" y="2627395"/>
            <a:ext cx="11197046" cy="542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err="1"/>
              <a:t>Dodawanie</a:t>
            </a:r>
            <a:r>
              <a:rPr lang="en-GB" dirty="0"/>
              <a:t> </a:t>
            </a:r>
            <a:r>
              <a:rPr lang="en-GB" dirty="0" err="1"/>
              <a:t>nowych</a:t>
            </a:r>
            <a:r>
              <a:rPr lang="en-GB" dirty="0"/>
              <a:t> </a:t>
            </a:r>
            <a:r>
              <a:rPr lang="en-GB" dirty="0" err="1"/>
              <a:t>skryptów</a:t>
            </a:r>
            <a:r>
              <a:rPr lang="en-GB" dirty="0"/>
              <a:t>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1AA8E3-E843-0941-BBF8-688F3BEA56BB}"/>
              </a:ext>
            </a:extLst>
          </p:cNvPr>
          <p:cNvSpPr/>
          <p:nvPr/>
        </p:nvSpPr>
        <p:spPr>
          <a:xfrm>
            <a:off x="241411" y="3305581"/>
            <a:ext cx="11709175" cy="9716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rgbClr val="D7A49B"/>
                </a:solidFill>
                <a:latin typeface="+mj-lt"/>
              </a:rPr>
              <a:t>"scripts": {</a:t>
            </a:r>
          </a:p>
          <a:p>
            <a:r>
              <a:rPr lang="en-GB" sz="1400" dirty="0">
                <a:solidFill>
                  <a:srgbClr val="D7A49B"/>
                </a:solidFill>
                <a:latin typeface="+mj-lt"/>
              </a:rPr>
              <a:t>        "start": "node </a:t>
            </a:r>
            <a:r>
              <a:rPr lang="en-GB" sz="1400" dirty="0" err="1">
                <a:solidFill>
                  <a:srgbClr val="D7A49B"/>
                </a:solidFill>
                <a:latin typeface="+mj-lt"/>
              </a:rPr>
              <a:t>index.js</a:t>
            </a:r>
            <a:r>
              <a:rPr lang="en-GB" sz="1400" dirty="0">
                <a:solidFill>
                  <a:srgbClr val="D7A49B"/>
                </a:solidFill>
                <a:latin typeface="+mj-lt"/>
              </a:rPr>
              <a:t>",</a:t>
            </a:r>
          </a:p>
          <a:p>
            <a:r>
              <a:rPr lang="en-GB" sz="1400" dirty="0">
                <a:solidFill>
                  <a:srgbClr val="D7A49B"/>
                </a:solidFill>
                <a:latin typeface="+mj-lt"/>
              </a:rPr>
              <a:t>        "test": "node </a:t>
            </a:r>
            <a:r>
              <a:rPr lang="en-GB" sz="1400" dirty="0" err="1">
                <a:solidFill>
                  <a:srgbClr val="D7A49B"/>
                </a:solidFill>
                <a:latin typeface="+mj-lt"/>
              </a:rPr>
              <a:t>test.js</a:t>
            </a:r>
            <a:r>
              <a:rPr lang="en-GB" sz="1400" dirty="0">
                <a:solidFill>
                  <a:srgbClr val="D7A49B"/>
                </a:solidFill>
                <a:latin typeface="+mj-lt"/>
              </a:rPr>
              <a:t>"</a:t>
            </a:r>
          </a:p>
          <a:p>
            <a:r>
              <a:rPr lang="en-GB" sz="1400" dirty="0">
                <a:solidFill>
                  <a:srgbClr val="D7A49B"/>
                </a:solidFill>
                <a:latin typeface="+mj-lt"/>
              </a:rPr>
              <a:t>},</a:t>
            </a:r>
          </a:p>
        </p:txBody>
      </p:sp>
      <p:sp>
        <p:nvSpPr>
          <p:cNvPr id="11" name="Symbol zastępczy zawartości 2">
            <a:extLst>
              <a:ext uri="{FF2B5EF4-FFF2-40B4-BE49-F238E27FC236}">
                <a16:creationId xmlns:a16="http://schemas.microsoft.com/office/drawing/2014/main" id="{4FAF9F96-F32A-3D41-86A6-A9D58398B3CA}"/>
              </a:ext>
            </a:extLst>
          </p:cNvPr>
          <p:cNvSpPr txBox="1">
            <a:spLocks/>
          </p:cNvSpPr>
          <p:nvPr/>
        </p:nvSpPr>
        <p:spPr>
          <a:xfrm>
            <a:off x="156754" y="4497159"/>
            <a:ext cx="11197046" cy="542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err="1"/>
              <a:t>Uruchamianie</a:t>
            </a:r>
            <a:r>
              <a:rPr lang="en-GB" dirty="0"/>
              <a:t> </a:t>
            </a:r>
            <a:r>
              <a:rPr lang="en-GB" dirty="0" err="1"/>
              <a:t>skryptów</a:t>
            </a:r>
            <a:r>
              <a:rPr lang="en-GB" dirty="0"/>
              <a:t>:</a:t>
            </a:r>
          </a:p>
          <a:p>
            <a:pPr algn="l"/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BFC0CC-4CC5-0646-9978-CAB054D66B14}"/>
              </a:ext>
            </a:extLst>
          </p:cNvPr>
          <p:cNvSpPr/>
          <p:nvPr/>
        </p:nvSpPr>
        <p:spPr>
          <a:xfrm>
            <a:off x="241411" y="5088990"/>
            <a:ext cx="11709175" cy="3651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>
                <a:latin typeface="+mj-lt"/>
                <a:cs typeface="Arial" panose="020B0604020202020204" pitchFamily="34" charset="0"/>
              </a:rPr>
              <a:t>$  </a:t>
            </a:r>
            <a:r>
              <a:rPr lang="pl-PL" sz="1400" dirty="0" err="1">
                <a:latin typeface="+mj-lt"/>
                <a:cs typeface="Arial" panose="020B0604020202020204" pitchFamily="34" charset="0"/>
              </a:rPr>
              <a:t>npm</a:t>
            </a:r>
            <a:r>
              <a:rPr lang="pl-PL" sz="1400" dirty="0">
                <a:latin typeface="+mj-lt"/>
                <a:cs typeface="Arial" panose="020B0604020202020204" pitchFamily="34" charset="0"/>
              </a:rPr>
              <a:t> run start</a:t>
            </a:r>
            <a:endParaRPr lang="en-PL" sz="14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CFB350-3E9C-734F-96E9-45A53354C1B4}"/>
              </a:ext>
            </a:extLst>
          </p:cNvPr>
          <p:cNvSpPr/>
          <p:nvPr/>
        </p:nvSpPr>
        <p:spPr>
          <a:xfrm>
            <a:off x="241411" y="5771306"/>
            <a:ext cx="11709175" cy="3651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>
                <a:latin typeface="+mj-lt"/>
                <a:cs typeface="Arial" panose="020B0604020202020204" pitchFamily="34" charset="0"/>
              </a:rPr>
              <a:t>$  </a:t>
            </a:r>
            <a:r>
              <a:rPr lang="pl-PL" sz="1400" dirty="0" err="1">
                <a:latin typeface="+mj-lt"/>
                <a:cs typeface="Arial" panose="020B0604020202020204" pitchFamily="34" charset="0"/>
              </a:rPr>
              <a:t>npm</a:t>
            </a:r>
            <a:r>
              <a:rPr lang="pl-PL" sz="1400" dirty="0">
                <a:latin typeface="+mj-lt"/>
                <a:cs typeface="Arial" panose="020B0604020202020204" pitchFamily="34" charset="0"/>
              </a:rPr>
              <a:t> run test</a:t>
            </a:r>
            <a:endParaRPr lang="en-PL" sz="14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283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1108610"/>
            <a:ext cx="11197046" cy="5168806"/>
          </a:xfrm>
          <a:solidFill>
            <a:srgbClr val="FF0000"/>
          </a:solidFill>
        </p:spPr>
        <p:txBody>
          <a:bodyPr>
            <a:normAutofit/>
          </a:bodyPr>
          <a:lstStyle/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pl-PL" dirty="0">
                <a:solidFill>
                  <a:srgbClr val="F5F5F5"/>
                </a:solidFill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ZADANIE 1</a:t>
            </a:r>
          </a:p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endParaRPr lang="pl-PL" dirty="0">
              <a:solidFill>
                <a:srgbClr val="F5F5F5"/>
              </a:solidFill>
              <a:highlight>
                <a:srgbClr val="FF0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pl-PL" dirty="0">
                <a:solidFill>
                  <a:srgbClr val="F5F5F5"/>
                </a:solidFill>
                <a:latin typeface="Courier New"/>
                <a:ea typeface="Courier New"/>
                <a:cs typeface="Courier New"/>
                <a:sym typeface="Courier New"/>
              </a:rPr>
              <a:t>1. Zainicjuj nowy projekt za pomocą NPM</a:t>
            </a:r>
          </a:p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endParaRPr lang="pl-PL" dirty="0">
              <a:solidFill>
                <a:srgbClr val="F5F5F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pl-PL" dirty="0">
                <a:solidFill>
                  <a:srgbClr val="F5F5F5"/>
                </a:solidFill>
                <a:latin typeface="Courier New"/>
                <a:ea typeface="Courier New"/>
                <a:cs typeface="Courier New"/>
                <a:sym typeface="Courier New"/>
              </a:rPr>
              <a:t>2. Przyjrzyj się strukturze pliku: </a:t>
            </a:r>
            <a:r>
              <a:rPr lang="pl-PL" dirty="0" err="1">
                <a:solidFill>
                  <a:srgbClr val="F5F5F5"/>
                </a:solidFill>
                <a:latin typeface="Courier New"/>
                <a:ea typeface="Courier New"/>
                <a:cs typeface="Courier New"/>
                <a:sym typeface="Courier New"/>
              </a:rPr>
              <a:t>package.json</a:t>
            </a:r>
            <a:endParaRPr lang="pl-PL" dirty="0">
              <a:solidFill>
                <a:srgbClr val="F5F5F5"/>
              </a:solidFill>
              <a:highlight>
                <a:srgbClr val="FF0000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3188900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3589"/>
            <a:ext cx="10894979" cy="963038"/>
          </a:xfrm>
        </p:spPr>
        <p:txBody>
          <a:bodyPr/>
          <a:lstStyle/>
          <a:p>
            <a:r>
              <a:rPr lang="pl-PL" dirty="0"/>
              <a:t>Pierwsze kroki z NPM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146" y="1217517"/>
            <a:ext cx="11197046" cy="542398"/>
          </a:xfrm>
        </p:spPr>
        <p:txBody>
          <a:bodyPr/>
          <a:lstStyle/>
          <a:p>
            <a:pPr algn="l"/>
            <a:r>
              <a:rPr lang="en-GB" dirty="0" err="1"/>
              <a:t>Instalowanie</a:t>
            </a:r>
            <a:r>
              <a:rPr lang="en-GB" dirty="0"/>
              <a:t> </a:t>
            </a:r>
            <a:r>
              <a:rPr lang="en-GB" dirty="0" err="1"/>
              <a:t>zależności</a:t>
            </a:r>
            <a:r>
              <a:rPr lang="en-GB" dirty="0"/>
              <a:t> </a:t>
            </a:r>
            <a:r>
              <a:rPr lang="en-GB" dirty="0" err="1"/>
              <a:t>globalnie</a:t>
            </a:r>
            <a:endParaRPr lang="en-GB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CB5460-4E4C-F249-9784-B384A5EB06D9}"/>
              </a:ext>
            </a:extLst>
          </p:cNvPr>
          <p:cNvSpPr/>
          <p:nvPr/>
        </p:nvSpPr>
        <p:spPr>
          <a:xfrm>
            <a:off x="241411" y="1821696"/>
            <a:ext cx="11709175" cy="3651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>
                <a:latin typeface="+mj-lt"/>
                <a:cs typeface="Arial" panose="020B0604020202020204" pitchFamily="34" charset="0"/>
              </a:rPr>
              <a:t>$  </a:t>
            </a:r>
            <a:r>
              <a:rPr lang="pl-PL" sz="1400" dirty="0" err="1">
                <a:latin typeface="+mj-lt"/>
                <a:cs typeface="Arial" panose="020B0604020202020204" pitchFamily="34" charset="0"/>
              </a:rPr>
              <a:t>npm</a:t>
            </a:r>
            <a:r>
              <a:rPr lang="pl-PL" sz="1400" dirty="0">
                <a:latin typeface="+mj-lt"/>
                <a:cs typeface="Arial" panose="020B0604020202020204" pitchFamily="34" charset="0"/>
              </a:rPr>
              <a:t> </a:t>
            </a:r>
            <a:r>
              <a:rPr lang="pl-PL" sz="1400" dirty="0" err="1">
                <a:latin typeface="+mj-lt"/>
                <a:cs typeface="Arial" panose="020B0604020202020204" pitchFamily="34" charset="0"/>
              </a:rPr>
              <a:t>install</a:t>
            </a:r>
            <a:r>
              <a:rPr lang="pl-PL" sz="1400" dirty="0">
                <a:latin typeface="+mj-lt"/>
                <a:cs typeface="Arial" panose="020B0604020202020204" pitchFamily="34" charset="0"/>
              </a:rPr>
              <a:t> </a:t>
            </a:r>
            <a:r>
              <a:rPr lang="pl-PL" sz="1400" dirty="0" err="1">
                <a:latin typeface="+mj-lt"/>
                <a:cs typeface="Arial" panose="020B0604020202020204" pitchFamily="34" charset="0"/>
              </a:rPr>
              <a:t>angular</a:t>
            </a:r>
            <a:r>
              <a:rPr lang="pl-PL" sz="1400" dirty="0">
                <a:latin typeface="+mj-lt"/>
                <a:cs typeface="Arial" panose="020B0604020202020204" pitchFamily="34" charset="0"/>
              </a:rPr>
              <a:t>-cli -g</a:t>
            </a:r>
            <a:endParaRPr lang="en-PL" sz="14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1" name="Symbol zastępczy zawartości 2">
            <a:extLst>
              <a:ext uri="{FF2B5EF4-FFF2-40B4-BE49-F238E27FC236}">
                <a16:creationId xmlns:a16="http://schemas.microsoft.com/office/drawing/2014/main" id="{4FAF9F96-F32A-3D41-86A6-A9D58398B3CA}"/>
              </a:ext>
            </a:extLst>
          </p:cNvPr>
          <p:cNvSpPr txBox="1">
            <a:spLocks/>
          </p:cNvSpPr>
          <p:nvPr/>
        </p:nvSpPr>
        <p:spPr>
          <a:xfrm>
            <a:off x="162146" y="2369556"/>
            <a:ext cx="11197046" cy="542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err="1"/>
              <a:t>Instalowanie</a:t>
            </a:r>
            <a:r>
              <a:rPr lang="en-GB" dirty="0"/>
              <a:t> </a:t>
            </a:r>
            <a:r>
              <a:rPr lang="en-GB" dirty="0" err="1"/>
              <a:t>zależności</a:t>
            </a:r>
            <a:r>
              <a:rPr lang="en-GB" dirty="0"/>
              <a:t> </a:t>
            </a:r>
            <a:r>
              <a:rPr lang="en-GB" dirty="0" err="1"/>
              <a:t>lokalnie</a:t>
            </a:r>
            <a:endParaRPr lang="en-GB" dirty="0"/>
          </a:p>
          <a:p>
            <a:pPr algn="l"/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BFC0CC-4CC5-0646-9978-CAB054D66B14}"/>
              </a:ext>
            </a:extLst>
          </p:cNvPr>
          <p:cNvSpPr/>
          <p:nvPr/>
        </p:nvSpPr>
        <p:spPr>
          <a:xfrm>
            <a:off x="241411" y="2954072"/>
            <a:ext cx="11709175" cy="3651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>
                <a:cs typeface="Arial" panose="020B0604020202020204" pitchFamily="34" charset="0"/>
              </a:rPr>
              <a:t>$  </a:t>
            </a:r>
            <a:r>
              <a:rPr lang="pl-PL" sz="1400" dirty="0" err="1">
                <a:cs typeface="Arial" panose="020B0604020202020204" pitchFamily="34" charset="0"/>
              </a:rPr>
              <a:t>npm</a:t>
            </a:r>
            <a:r>
              <a:rPr lang="pl-PL" sz="1400" dirty="0">
                <a:cs typeface="Arial" panose="020B0604020202020204" pitchFamily="34" charset="0"/>
              </a:rPr>
              <a:t> </a:t>
            </a:r>
            <a:r>
              <a:rPr lang="pl-PL" sz="1400" dirty="0" err="1">
                <a:cs typeface="Arial" panose="020B0604020202020204" pitchFamily="34" charset="0"/>
              </a:rPr>
              <a:t>install</a:t>
            </a:r>
            <a:r>
              <a:rPr lang="pl-PL" sz="1400" dirty="0">
                <a:cs typeface="Arial" panose="020B0604020202020204" pitchFamily="34" charset="0"/>
              </a:rPr>
              <a:t> </a:t>
            </a:r>
            <a:r>
              <a:rPr lang="pl-PL" sz="1400" dirty="0" err="1">
                <a:cs typeface="Arial" panose="020B0604020202020204" pitchFamily="34" charset="0"/>
              </a:rPr>
              <a:t>angular</a:t>
            </a:r>
            <a:r>
              <a:rPr lang="pl-PL" sz="1400" dirty="0">
                <a:cs typeface="Arial" panose="020B0604020202020204" pitchFamily="34" charset="0"/>
              </a:rPr>
              <a:t>-cli</a:t>
            </a:r>
            <a:endParaRPr lang="en-PL" sz="1400" dirty="0">
              <a:cs typeface="Arial" panose="020B0604020202020204" pitchFamily="34" charset="0"/>
            </a:endParaRPr>
          </a:p>
        </p:txBody>
      </p:sp>
      <p:sp>
        <p:nvSpPr>
          <p:cNvPr id="14" name="Symbol zastępczy zawartości 2">
            <a:extLst>
              <a:ext uri="{FF2B5EF4-FFF2-40B4-BE49-F238E27FC236}">
                <a16:creationId xmlns:a16="http://schemas.microsoft.com/office/drawing/2014/main" id="{1BAB88C4-96ED-304F-BC2D-D2D0437917AA}"/>
              </a:ext>
            </a:extLst>
          </p:cNvPr>
          <p:cNvSpPr txBox="1">
            <a:spLocks/>
          </p:cNvSpPr>
          <p:nvPr/>
        </p:nvSpPr>
        <p:spPr>
          <a:xfrm>
            <a:off x="162146" y="3440728"/>
            <a:ext cx="11197046" cy="542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err="1"/>
              <a:t>Instalowanie</a:t>
            </a:r>
            <a:r>
              <a:rPr lang="en-GB" dirty="0"/>
              <a:t> </a:t>
            </a:r>
            <a:r>
              <a:rPr lang="en-GB" dirty="0" err="1"/>
              <a:t>zależności</a:t>
            </a:r>
            <a:r>
              <a:rPr lang="en-GB" dirty="0"/>
              <a:t> </a:t>
            </a:r>
            <a:r>
              <a:rPr lang="en-GB" dirty="0" err="1"/>
              <a:t>lokalnie</a:t>
            </a:r>
            <a:r>
              <a:rPr lang="en-GB" dirty="0"/>
              <a:t> z </a:t>
            </a:r>
            <a:r>
              <a:rPr lang="en-GB" dirty="0" err="1"/>
              <a:t>dodaniem</a:t>
            </a:r>
            <a:r>
              <a:rPr lang="en-GB" dirty="0"/>
              <a:t> ich do </a:t>
            </a:r>
            <a:r>
              <a:rPr lang="en-GB" dirty="0" err="1"/>
              <a:t>package.json</a:t>
            </a:r>
            <a:endParaRPr lang="en-GB" dirty="0"/>
          </a:p>
          <a:p>
            <a:pPr algn="l"/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226F55-F7FA-2240-A22B-08D6630236F4}"/>
              </a:ext>
            </a:extLst>
          </p:cNvPr>
          <p:cNvSpPr/>
          <p:nvPr/>
        </p:nvSpPr>
        <p:spPr>
          <a:xfrm>
            <a:off x="241411" y="4081886"/>
            <a:ext cx="11709175" cy="3651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>
                <a:cs typeface="Arial" panose="020B0604020202020204" pitchFamily="34" charset="0"/>
              </a:rPr>
              <a:t>$  </a:t>
            </a:r>
            <a:r>
              <a:rPr lang="pl-PL" sz="1400" dirty="0" err="1">
                <a:cs typeface="Arial" panose="020B0604020202020204" pitchFamily="34" charset="0"/>
              </a:rPr>
              <a:t>npm</a:t>
            </a:r>
            <a:r>
              <a:rPr lang="pl-PL" sz="1400" dirty="0">
                <a:cs typeface="Arial" panose="020B0604020202020204" pitchFamily="34" charset="0"/>
              </a:rPr>
              <a:t> </a:t>
            </a:r>
            <a:r>
              <a:rPr lang="pl-PL" sz="1400" dirty="0" err="1">
                <a:cs typeface="Arial" panose="020B0604020202020204" pitchFamily="34" charset="0"/>
              </a:rPr>
              <a:t>install</a:t>
            </a:r>
            <a:r>
              <a:rPr lang="pl-PL" sz="1400" dirty="0">
                <a:cs typeface="Arial" panose="020B0604020202020204" pitchFamily="34" charset="0"/>
              </a:rPr>
              <a:t> </a:t>
            </a:r>
            <a:r>
              <a:rPr lang="pl-PL" sz="1400" dirty="0" err="1">
                <a:cs typeface="Arial" panose="020B0604020202020204" pitchFamily="34" charset="0"/>
              </a:rPr>
              <a:t>angular</a:t>
            </a:r>
            <a:r>
              <a:rPr lang="pl-PL" sz="1400" dirty="0">
                <a:cs typeface="Arial" panose="020B0604020202020204" pitchFamily="34" charset="0"/>
              </a:rPr>
              <a:t>-cli --</a:t>
            </a:r>
            <a:r>
              <a:rPr lang="pl-PL" sz="1400" dirty="0" err="1">
                <a:cs typeface="Arial" panose="020B0604020202020204" pitchFamily="34" charset="0"/>
              </a:rPr>
              <a:t>save</a:t>
            </a:r>
            <a:endParaRPr lang="en-PL" sz="1400" dirty="0"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13B844D-826E-6F41-B2C6-B6CF162522DB}"/>
              </a:ext>
            </a:extLst>
          </p:cNvPr>
          <p:cNvSpPr/>
          <p:nvPr/>
        </p:nvSpPr>
        <p:spPr>
          <a:xfrm>
            <a:off x="241411" y="4671179"/>
            <a:ext cx="11709175" cy="3651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>
                <a:cs typeface="Arial" panose="020B0604020202020204" pitchFamily="34" charset="0"/>
              </a:rPr>
              <a:t>$  </a:t>
            </a:r>
            <a:r>
              <a:rPr lang="pl-PL" sz="1400" dirty="0" err="1">
                <a:cs typeface="Arial" panose="020B0604020202020204" pitchFamily="34" charset="0"/>
              </a:rPr>
              <a:t>npm</a:t>
            </a:r>
            <a:r>
              <a:rPr lang="pl-PL" sz="1400" dirty="0">
                <a:cs typeface="Arial" panose="020B0604020202020204" pitchFamily="34" charset="0"/>
              </a:rPr>
              <a:t> </a:t>
            </a:r>
            <a:r>
              <a:rPr lang="pl-PL" sz="1400" dirty="0" err="1">
                <a:cs typeface="Arial" panose="020B0604020202020204" pitchFamily="34" charset="0"/>
              </a:rPr>
              <a:t>install</a:t>
            </a:r>
            <a:r>
              <a:rPr lang="pl-PL" sz="1400" dirty="0">
                <a:cs typeface="Arial" panose="020B0604020202020204" pitchFamily="34" charset="0"/>
              </a:rPr>
              <a:t> </a:t>
            </a:r>
            <a:r>
              <a:rPr lang="pl-PL" sz="1400" dirty="0" err="1">
                <a:cs typeface="Arial" panose="020B0604020202020204" pitchFamily="34" charset="0"/>
              </a:rPr>
              <a:t>webpack-dev-server</a:t>
            </a:r>
            <a:r>
              <a:rPr lang="pl-PL" sz="1400" dirty="0">
                <a:cs typeface="Arial" panose="020B0604020202020204" pitchFamily="34" charset="0"/>
              </a:rPr>
              <a:t> --</a:t>
            </a:r>
            <a:r>
              <a:rPr lang="pl-PL" sz="1400" dirty="0" err="1">
                <a:cs typeface="Arial" panose="020B0604020202020204" pitchFamily="34" charset="0"/>
              </a:rPr>
              <a:t>save-dev</a:t>
            </a:r>
            <a:endParaRPr lang="en-PL" sz="1400" dirty="0">
              <a:cs typeface="Arial" panose="020B0604020202020204" pitchFamily="34" charset="0"/>
            </a:endParaRPr>
          </a:p>
        </p:txBody>
      </p:sp>
      <p:sp>
        <p:nvSpPr>
          <p:cNvPr id="17" name="Symbol zastępczy zawartości 2">
            <a:extLst>
              <a:ext uri="{FF2B5EF4-FFF2-40B4-BE49-F238E27FC236}">
                <a16:creationId xmlns:a16="http://schemas.microsoft.com/office/drawing/2014/main" id="{33CD3EB1-D8F0-E54D-9604-E35C1DAC5D4E}"/>
              </a:ext>
            </a:extLst>
          </p:cNvPr>
          <p:cNvSpPr txBox="1">
            <a:spLocks/>
          </p:cNvSpPr>
          <p:nvPr/>
        </p:nvSpPr>
        <p:spPr>
          <a:xfrm>
            <a:off x="162146" y="5260472"/>
            <a:ext cx="11197046" cy="542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err="1"/>
              <a:t>Instalowanie</a:t>
            </a:r>
            <a:r>
              <a:rPr lang="en-GB" dirty="0"/>
              <a:t> </a:t>
            </a:r>
            <a:r>
              <a:rPr lang="en-GB" dirty="0" err="1"/>
              <a:t>zależności</a:t>
            </a:r>
            <a:r>
              <a:rPr lang="en-GB" dirty="0"/>
              <a:t> </a:t>
            </a:r>
            <a:r>
              <a:rPr lang="en-GB" dirty="0" err="1"/>
              <a:t>zawartych</a:t>
            </a:r>
            <a:r>
              <a:rPr lang="en-GB" dirty="0"/>
              <a:t> w </a:t>
            </a:r>
            <a:r>
              <a:rPr lang="en-GB" dirty="0" err="1"/>
              <a:t>package.json</a:t>
            </a:r>
            <a:endParaRPr lang="en-GB" dirty="0"/>
          </a:p>
          <a:p>
            <a:pPr algn="l"/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B3B9139-CC80-D244-9F52-1680176C00AF}"/>
              </a:ext>
            </a:extLst>
          </p:cNvPr>
          <p:cNvSpPr/>
          <p:nvPr/>
        </p:nvSpPr>
        <p:spPr>
          <a:xfrm>
            <a:off x="241410" y="5849765"/>
            <a:ext cx="11709175" cy="3651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>
                <a:cs typeface="Arial" panose="020B0604020202020204" pitchFamily="34" charset="0"/>
              </a:rPr>
              <a:t>$  </a:t>
            </a:r>
            <a:r>
              <a:rPr lang="pl-PL" sz="1400" dirty="0" err="1">
                <a:cs typeface="Arial" panose="020B0604020202020204" pitchFamily="34" charset="0"/>
              </a:rPr>
              <a:t>npm</a:t>
            </a:r>
            <a:r>
              <a:rPr lang="pl-PL" sz="1400" dirty="0">
                <a:cs typeface="Arial" panose="020B0604020202020204" pitchFamily="34" charset="0"/>
              </a:rPr>
              <a:t> </a:t>
            </a:r>
            <a:r>
              <a:rPr lang="pl-PL" sz="1400" dirty="0" err="1">
                <a:cs typeface="Arial" panose="020B0604020202020204" pitchFamily="34" charset="0"/>
              </a:rPr>
              <a:t>install</a:t>
            </a:r>
            <a:endParaRPr lang="en-PL" sz="1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073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33" y="1124794"/>
            <a:ext cx="11197046" cy="5168806"/>
          </a:xfrm>
          <a:solidFill>
            <a:srgbClr val="FF0000"/>
          </a:solidFill>
        </p:spPr>
        <p:txBody>
          <a:bodyPr>
            <a:normAutofit/>
          </a:bodyPr>
          <a:lstStyle/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pl-PL" dirty="0">
                <a:solidFill>
                  <a:srgbClr val="F5F5F5"/>
                </a:solidFill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ZADANIE 2</a:t>
            </a:r>
          </a:p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endParaRPr lang="pl-PL" dirty="0">
              <a:solidFill>
                <a:srgbClr val="F5F5F5"/>
              </a:solidFill>
              <a:highlight>
                <a:srgbClr val="FF0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pl-PL" dirty="0">
                <a:solidFill>
                  <a:srgbClr val="F5F5F5"/>
                </a:solidFill>
                <a:latin typeface="Courier New"/>
                <a:ea typeface="Courier New"/>
                <a:cs typeface="Courier New"/>
                <a:sym typeface="Courier New"/>
              </a:rPr>
              <a:t>Wykorzystaj istniejący projekt z poprzedniego zadania</a:t>
            </a:r>
          </a:p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endParaRPr lang="pl-PL" dirty="0">
              <a:solidFill>
                <a:srgbClr val="F5F5F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pl-PL" dirty="0">
                <a:solidFill>
                  <a:srgbClr val="F5F5F5"/>
                </a:solidFill>
                <a:latin typeface="Courier New"/>
                <a:ea typeface="Courier New"/>
                <a:cs typeface="Courier New"/>
                <a:sym typeface="Courier New"/>
              </a:rPr>
              <a:t>1. Dodaj bibliotekę </a:t>
            </a:r>
            <a:r>
              <a:rPr lang="pl-PL" dirty="0" err="1">
                <a:solidFill>
                  <a:srgbClr val="F5F5F5"/>
                </a:solidFill>
                <a:latin typeface="Courier New"/>
                <a:ea typeface="Courier New"/>
                <a:cs typeface="Courier New"/>
                <a:sym typeface="Courier New"/>
              </a:rPr>
              <a:t>jQuery</a:t>
            </a:r>
            <a:endParaRPr lang="pl-PL" dirty="0">
              <a:solidFill>
                <a:srgbClr val="F5F5F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endParaRPr lang="pl-PL" dirty="0">
              <a:solidFill>
                <a:srgbClr val="F5F5F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pl-PL" dirty="0">
                <a:solidFill>
                  <a:srgbClr val="F5F5F5"/>
                </a:solidFill>
                <a:latin typeface="Courier New"/>
                <a:ea typeface="Courier New"/>
                <a:cs typeface="Courier New"/>
                <a:sym typeface="Courier New"/>
              </a:rPr>
              <a:t>2. Biblioteka </a:t>
            </a:r>
            <a:r>
              <a:rPr lang="pl-PL" dirty="0" err="1">
                <a:solidFill>
                  <a:srgbClr val="F5F5F5"/>
                </a:solidFill>
                <a:latin typeface="Courier New"/>
                <a:ea typeface="Courier New"/>
                <a:cs typeface="Courier New"/>
                <a:sym typeface="Courier New"/>
              </a:rPr>
              <a:t>jQuery</a:t>
            </a:r>
            <a:r>
              <a:rPr lang="pl-PL" dirty="0">
                <a:solidFill>
                  <a:srgbClr val="F5F5F5"/>
                </a:solidFill>
                <a:latin typeface="Courier New"/>
                <a:ea typeface="Courier New"/>
                <a:cs typeface="Courier New"/>
                <a:sym typeface="Courier New"/>
              </a:rPr>
              <a:t> powinna zostać w przyszłości automatycznie zainstalowana po wybraniu polecenia</a:t>
            </a:r>
            <a:endParaRPr lang="pl-PL" dirty="0">
              <a:solidFill>
                <a:srgbClr val="F5F5F5"/>
              </a:solidFill>
              <a:highlight>
                <a:srgbClr val="FF0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algn="l">
              <a:spcBef>
                <a:spcPts val="0"/>
              </a:spcBef>
              <a:buClr>
                <a:schemeClr val="dk1"/>
              </a:buClr>
              <a:buSzPts val="1100"/>
            </a:pPr>
            <a:endParaRPr lang="pl-PL" dirty="0">
              <a:solidFill>
                <a:srgbClr val="F5F5F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CDBFDD-80AB-AE4A-958E-82B91B19EDBF}"/>
              </a:ext>
            </a:extLst>
          </p:cNvPr>
          <p:cNvSpPr/>
          <p:nvPr/>
        </p:nvSpPr>
        <p:spPr>
          <a:xfrm>
            <a:off x="953511" y="4831933"/>
            <a:ext cx="1255616" cy="3651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>
                <a:latin typeface="+mj-lt"/>
                <a:cs typeface="Arial" panose="020B0604020202020204" pitchFamily="34" charset="0"/>
              </a:rPr>
              <a:t>$  </a:t>
            </a:r>
            <a:r>
              <a:rPr lang="pl-PL" sz="1400" dirty="0" err="1">
                <a:latin typeface="+mj-lt"/>
                <a:cs typeface="Arial" panose="020B0604020202020204" pitchFamily="34" charset="0"/>
              </a:rPr>
              <a:t>npm</a:t>
            </a:r>
            <a:r>
              <a:rPr lang="pl-PL" sz="1400" dirty="0">
                <a:latin typeface="+mj-lt"/>
                <a:cs typeface="Arial" panose="020B0604020202020204" pitchFamily="34" charset="0"/>
              </a:rPr>
              <a:t> </a:t>
            </a:r>
            <a:r>
              <a:rPr lang="pl-PL" sz="1400" dirty="0" err="1">
                <a:latin typeface="+mj-lt"/>
                <a:cs typeface="Arial" panose="020B0604020202020204" pitchFamily="34" charset="0"/>
              </a:rPr>
              <a:t>install</a:t>
            </a:r>
            <a:endParaRPr lang="en-PL" sz="1400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6862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4" y="2804160"/>
            <a:ext cx="11197046" cy="3473255"/>
          </a:xfrm>
        </p:spPr>
        <p:txBody>
          <a:bodyPr>
            <a:normAutofit/>
          </a:bodyPr>
          <a:lstStyle/>
          <a:p>
            <a:r>
              <a:rPr lang="pl-PL" sz="3600" b="1" dirty="0" err="1">
                <a:solidFill>
                  <a:srgbClr val="775973"/>
                </a:solidFill>
              </a:rPr>
              <a:t>Webpack</a:t>
            </a:r>
            <a:endParaRPr lang="pl-PL" sz="3600" b="1" dirty="0">
              <a:solidFill>
                <a:srgbClr val="775973"/>
              </a:solidFill>
            </a:endParaRPr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2623477518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sdacademy.pl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dacademy" id="{67893016-66CC-4482-A66D-1B54E2F35FCD}" vid="{1650B47F-78C2-4EEF-8853-D723D0A5DEAF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SDA - szablon prezentacji</Template>
  <TotalTime>4463</TotalTime>
  <Words>1132</Words>
  <Application>Microsoft Macintosh PowerPoint</Application>
  <PresentationFormat>Widescreen</PresentationFormat>
  <Paragraphs>228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Geometr212 BkCn BT</vt:lpstr>
      <vt:lpstr>Motyw sdacademy.pl</vt:lpstr>
      <vt:lpstr>JavaScript – framework’i</vt:lpstr>
      <vt:lpstr>PowerPoint Presentation</vt:lpstr>
      <vt:lpstr>Czym jest NodeJS?</vt:lpstr>
      <vt:lpstr>Czym jest NPM?</vt:lpstr>
      <vt:lpstr>Pierwsze kroki z NPM</vt:lpstr>
      <vt:lpstr>PowerPoint Presentation</vt:lpstr>
      <vt:lpstr>Pierwsze kroki z NPM</vt:lpstr>
      <vt:lpstr>PowerPoint Presentation</vt:lpstr>
      <vt:lpstr>PowerPoint Presentation</vt:lpstr>
      <vt:lpstr>Czym jest Webpack?</vt:lpstr>
      <vt:lpstr>Czym jest Single Page Application?</vt:lpstr>
      <vt:lpstr>Single Page Application vs Multi Page Application</vt:lpstr>
      <vt:lpstr>PowerPoint Presentation</vt:lpstr>
      <vt:lpstr>Virtual DOM</vt:lpstr>
      <vt:lpstr>Czym jest React?</vt:lpstr>
      <vt:lpstr>Czym jest Create React App</vt:lpstr>
      <vt:lpstr>Komponenty klasowe i funkcyjne</vt:lpstr>
      <vt:lpstr>JSX</vt:lpstr>
      <vt:lpstr>Zdarzenia React-a: synthethic events</vt:lpstr>
      <vt:lpstr>Dostęp do elementów drzewa DOM</vt:lpstr>
      <vt:lpstr>Stan komponentu</vt:lpstr>
      <vt:lpstr>Komponenty kontrolowane oraz niekontrolowane</vt:lpstr>
      <vt:lpstr>Cyckle życia komponentu</vt:lpstr>
      <vt:lpstr>PureComponents oraz Memo</vt:lpstr>
      <vt:lpstr>Komponenty Wyższego Rzędu (HOC)</vt:lpstr>
      <vt:lpstr>Kontekst API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Pomorska Fundacja Inicjatyw Gospodarczych</dc:creator>
  <cp:lastModifiedBy>Norbert Wolff</cp:lastModifiedBy>
  <cp:revision>166</cp:revision>
  <dcterms:created xsi:type="dcterms:W3CDTF">2016-06-24T11:21:15Z</dcterms:created>
  <dcterms:modified xsi:type="dcterms:W3CDTF">2020-06-06T19:59:02Z</dcterms:modified>
</cp:coreProperties>
</file>

<file path=docProps/thumbnail.jpeg>
</file>